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Lst>
  <p:notesMasterIdLst>
    <p:notesMasterId r:id="rId52"/>
  </p:notesMasterIdLst>
  <p:handoutMasterIdLst>
    <p:handoutMasterId r:id="rId53"/>
  </p:handoutMasterIdLst>
  <p:sldIdLst>
    <p:sldId id="309" r:id="rId3"/>
    <p:sldId id="288" r:id="rId4"/>
    <p:sldId id="289" r:id="rId5"/>
    <p:sldId id="290" r:id="rId6"/>
    <p:sldId id="305" r:id="rId7"/>
    <p:sldId id="258" r:id="rId8"/>
    <p:sldId id="270" r:id="rId9"/>
    <p:sldId id="271" r:id="rId10"/>
    <p:sldId id="306" r:id="rId11"/>
    <p:sldId id="272" r:id="rId12"/>
    <p:sldId id="274" r:id="rId13"/>
    <p:sldId id="260" r:id="rId14"/>
    <p:sldId id="276" r:id="rId15"/>
    <p:sldId id="285" r:id="rId16"/>
    <p:sldId id="317" r:id="rId17"/>
    <p:sldId id="304" r:id="rId18"/>
    <p:sldId id="312" r:id="rId19"/>
    <p:sldId id="313" r:id="rId20"/>
    <p:sldId id="314" r:id="rId21"/>
    <p:sldId id="315" r:id="rId22"/>
    <p:sldId id="316" r:id="rId23"/>
    <p:sldId id="262" r:id="rId24"/>
    <p:sldId id="282" r:id="rId25"/>
    <p:sldId id="293" r:id="rId26"/>
    <p:sldId id="284" r:id="rId27"/>
    <p:sldId id="297" r:id="rId28"/>
    <p:sldId id="294" r:id="rId29"/>
    <p:sldId id="296" r:id="rId30"/>
    <p:sldId id="311" r:id="rId31"/>
    <p:sldId id="295" r:id="rId32"/>
    <p:sldId id="291" r:id="rId33"/>
    <p:sldId id="263" r:id="rId34"/>
    <p:sldId id="303" r:id="rId35"/>
    <p:sldId id="301" r:id="rId36"/>
    <p:sldId id="302" r:id="rId37"/>
    <p:sldId id="300" r:id="rId38"/>
    <p:sldId id="307" r:id="rId39"/>
    <p:sldId id="264" r:id="rId40"/>
    <p:sldId id="265" r:id="rId41"/>
    <p:sldId id="266" r:id="rId42"/>
    <p:sldId id="267" r:id="rId43"/>
    <p:sldId id="268" r:id="rId44"/>
    <p:sldId id="269" r:id="rId45"/>
    <p:sldId id="323" r:id="rId46"/>
    <p:sldId id="318" r:id="rId47"/>
    <p:sldId id="319" r:id="rId48"/>
    <p:sldId id="320" r:id="rId49"/>
    <p:sldId id="321" r:id="rId50"/>
    <p:sldId id="32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1" autoAdjust="0"/>
    <p:restoredTop sz="79853" autoAdjust="0"/>
  </p:normalViewPr>
  <p:slideViewPr>
    <p:cSldViewPr snapToGrid="0">
      <p:cViewPr varScale="1">
        <p:scale>
          <a:sx n="58" d="100"/>
          <a:sy n="58" d="100"/>
        </p:scale>
        <p:origin x="10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826DA4-4B21-44C7-B6A8-FD431D4BA360}" type="doc">
      <dgm:prSet loTypeId="urn:microsoft.com/office/officeart/2005/8/layout/equation1" loCatId="process" qsTypeId="urn:microsoft.com/office/officeart/2005/8/quickstyle/simple1" qsCatId="simple" csTypeId="urn:microsoft.com/office/officeart/2005/8/colors/accent1_2" csCatId="accent1" phldr="1"/>
      <dgm:spPr/>
    </dgm:pt>
    <dgm:pt modelId="{02D7DFF6-75BC-4BD9-9506-5CD96D0AE964}">
      <dgm:prSet phldrT="[Tekst]"/>
      <dgm:spPr>
        <a:solidFill>
          <a:srgbClr val="0070C0"/>
        </a:solidFill>
      </dgm:spPr>
      <dgm:t>
        <a:bodyPr/>
        <a:lstStyle/>
        <a:p>
          <a:r>
            <a:rPr lang="nb-NO" dirty="0" smtClean="0"/>
            <a:t>Goals</a:t>
          </a:r>
          <a:endParaRPr lang="nb-NO" dirty="0"/>
        </a:p>
      </dgm:t>
    </dgm:pt>
    <dgm:pt modelId="{97D9AF90-BFA2-47C4-9803-4D891FB55D2A}" type="parTrans" cxnId="{44FA0D0A-AE19-4108-8629-3C94A2A95918}">
      <dgm:prSet/>
      <dgm:spPr/>
      <dgm:t>
        <a:bodyPr/>
        <a:lstStyle/>
        <a:p>
          <a:endParaRPr lang="nb-NO"/>
        </a:p>
      </dgm:t>
    </dgm:pt>
    <dgm:pt modelId="{E31EB898-14A3-4AEA-9846-32946EFE3424}" type="sibTrans" cxnId="{44FA0D0A-AE19-4108-8629-3C94A2A95918}">
      <dgm:prSet/>
      <dgm:spPr>
        <a:solidFill>
          <a:schemeClr val="accent1"/>
        </a:solidFill>
      </dgm:spPr>
      <dgm:t>
        <a:bodyPr/>
        <a:lstStyle/>
        <a:p>
          <a:endParaRPr lang="nb-NO"/>
        </a:p>
      </dgm:t>
    </dgm:pt>
    <dgm:pt modelId="{F047B63E-F48E-4687-900D-B3ED1AE28E05}">
      <dgm:prSet phldrT="[Tekst]"/>
      <dgm:spPr>
        <a:solidFill>
          <a:srgbClr val="0070C0"/>
        </a:solidFill>
      </dgm:spPr>
      <dgm:t>
        <a:bodyPr/>
        <a:lstStyle/>
        <a:p>
          <a:r>
            <a:rPr lang="nb-NO" dirty="0" err="1" smtClean="0"/>
            <a:t>Work</a:t>
          </a:r>
          <a:endParaRPr lang="nb-NO" dirty="0"/>
        </a:p>
      </dgm:t>
    </dgm:pt>
    <dgm:pt modelId="{8B0055F2-24D2-4FF7-A50E-A7CA26A5B7EF}" type="parTrans" cxnId="{C255E337-0A26-4937-8A44-1F3F7F6B1D1E}">
      <dgm:prSet/>
      <dgm:spPr/>
      <dgm:t>
        <a:bodyPr/>
        <a:lstStyle/>
        <a:p>
          <a:endParaRPr lang="nb-NO"/>
        </a:p>
      </dgm:t>
    </dgm:pt>
    <dgm:pt modelId="{1CE5C199-4AD4-48DA-80EA-395CE5378491}" type="sibTrans" cxnId="{C255E337-0A26-4937-8A44-1F3F7F6B1D1E}">
      <dgm:prSet/>
      <dgm:spPr>
        <a:solidFill>
          <a:schemeClr val="accent1"/>
        </a:solidFill>
      </dgm:spPr>
      <dgm:t>
        <a:bodyPr/>
        <a:lstStyle/>
        <a:p>
          <a:endParaRPr lang="nb-NO"/>
        </a:p>
      </dgm:t>
    </dgm:pt>
    <dgm:pt modelId="{0E35CB78-8328-4648-9952-EE560CD2C640}">
      <dgm:prSet phldrT="[Tekst]"/>
      <dgm:spPr>
        <a:solidFill>
          <a:srgbClr val="0070C0"/>
        </a:solidFill>
      </dgm:spPr>
      <dgm:t>
        <a:bodyPr/>
        <a:lstStyle/>
        <a:p>
          <a:r>
            <a:rPr lang="nb-NO" dirty="0" err="1" smtClean="0"/>
            <a:t>Contributions</a:t>
          </a:r>
          <a:endParaRPr lang="nb-NO" dirty="0"/>
        </a:p>
      </dgm:t>
    </dgm:pt>
    <dgm:pt modelId="{4F5B90FD-72FF-4BEC-9EB8-868B77A77629}" type="parTrans" cxnId="{5FC2E73C-1082-484E-86FB-57A7856CBF72}">
      <dgm:prSet/>
      <dgm:spPr/>
      <dgm:t>
        <a:bodyPr/>
        <a:lstStyle/>
        <a:p>
          <a:endParaRPr lang="nb-NO"/>
        </a:p>
      </dgm:t>
    </dgm:pt>
    <dgm:pt modelId="{3D58DE14-5B77-4DDD-ABF7-EB03E3CB0244}" type="sibTrans" cxnId="{5FC2E73C-1082-484E-86FB-57A7856CBF72}">
      <dgm:prSet/>
      <dgm:spPr/>
      <dgm:t>
        <a:bodyPr/>
        <a:lstStyle/>
        <a:p>
          <a:endParaRPr lang="nb-NO"/>
        </a:p>
      </dgm:t>
    </dgm:pt>
    <dgm:pt modelId="{88D3FCE3-66EA-404F-92A2-203E2CE83F09}" type="pres">
      <dgm:prSet presAssocID="{D9826DA4-4B21-44C7-B6A8-FD431D4BA360}" presName="linearFlow" presStyleCnt="0">
        <dgm:presLayoutVars>
          <dgm:dir/>
          <dgm:resizeHandles val="exact"/>
        </dgm:presLayoutVars>
      </dgm:prSet>
      <dgm:spPr/>
    </dgm:pt>
    <dgm:pt modelId="{D8556676-424F-4930-A06E-A6FD13C15521}" type="pres">
      <dgm:prSet presAssocID="{02D7DFF6-75BC-4BD9-9506-5CD96D0AE964}" presName="node" presStyleLbl="node1" presStyleIdx="0" presStyleCnt="3">
        <dgm:presLayoutVars>
          <dgm:bulletEnabled val="1"/>
        </dgm:presLayoutVars>
      </dgm:prSet>
      <dgm:spPr/>
      <dgm:t>
        <a:bodyPr/>
        <a:lstStyle/>
        <a:p>
          <a:endParaRPr lang="nb-NO"/>
        </a:p>
      </dgm:t>
    </dgm:pt>
    <dgm:pt modelId="{BC09DF75-9C20-491A-8BC5-1F901B668F97}" type="pres">
      <dgm:prSet presAssocID="{E31EB898-14A3-4AEA-9846-32946EFE3424}" presName="spacerL" presStyleCnt="0"/>
      <dgm:spPr/>
    </dgm:pt>
    <dgm:pt modelId="{6CFBD541-72EB-4E96-9F1C-9E3291CF1526}" type="pres">
      <dgm:prSet presAssocID="{E31EB898-14A3-4AEA-9846-32946EFE3424}" presName="sibTrans" presStyleLbl="sibTrans2D1" presStyleIdx="0" presStyleCnt="2"/>
      <dgm:spPr/>
      <dgm:t>
        <a:bodyPr/>
        <a:lstStyle/>
        <a:p>
          <a:endParaRPr lang="nb-NO"/>
        </a:p>
      </dgm:t>
    </dgm:pt>
    <dgm:pt modelId="{6997F0CC-5C47-4872-A611-5731DA542EDE}" type="pres">
      <dgm:prSet presAssocID="{E31EB898-14A3-4AEA-9846-32946EFE3424}" presName="spacerR" presStyleCnt="0"/>
      <dgm:spPr/>
    </dgm:pt>
    <dgm:pt modelId="{B693D643-0F21-44C7-A53F-FAC48F1F4387}" type="pres">
      <dgm:prSet presAssocID="{F047B63E-F48E-4687-900D-B3ED1AE28E05}" presName="node" presStyleLbl="node1" presStyleIdx="1" presStyleCnt="3">
        <dgm:presLayoutVars>
          <dgm:bulletEnabled val="1"/>
        </dgm:presLayoutVars>
      </dgm:prSet>
      <dgm:spPr/>
      <dgm:t>
        <a:bodyPr/>
        <a:lstStyle/>
        <a:p>
          <a:endParaRPr lang="nb-NO"/>
        </a:p>
      </dgm:t>
    </dgm:pt>
    <dgm:pt modelId="{C3F8A519-A286-4BBF-9761-6B5D714B7500}" type="pres">
      <dgm:prSet presAssocID="{1CE5C199-4AD4-48DA-80EA-395CE5378491}" presName="spacerL" presStyleCnt="0"/>
      <dgm:spPr/>
    </dgm:pt>
    <dgm:pt modelId="{9EB65235-C614-4660-8E10-CFAD725D37A0}" type="pres">
      <dgm:prSet presAssocID="{1CE5C199-4AD4-48DA-80EA-395CE5378491}" presName="sibTrans" presStyleLbl="sibTrans2D1" presStyleIdx="1" presStyleCnt="2"/>
      <dgm:spPr/>
      <dgm:t>
        <a:bodyPr/>
        <a:lstStyle/>
        <a:p>
          <a:endParaRPr lang="nb-NO"/>
        </a:p>
      </dgm:t>
    </dgm:pt>
    <dgm:pt modelId="{AF416DC9-B33F-4EB7-B682-67662D08A218}" type="pres">
      <dgm:prSet presAssocID="{1CE5C199-4AD4-48DA-80EA-395CE5378491}" presName="spacerR" presStyleCnt="0"/>
      <dgm:spPr/>
    </dgm:pt>
    <dgm:pt modelId="{8A86506E-6C42-46A3-ABA9-6796DC266964}" type="pres">
      <dgm:prSet presAssocID="{0E35CB78-8328-4648-9952-EE560CD2C640}" presName="node" presStyleLbl="node1" presStyleIdx="2" presStyleCnt="3">
        <dgm:presLayoutVars>
          <dgm:bulletEnabled val="1"/>
        </dgm:presLayoutVars>
      </dgm:prSet>
      <dgm:spPr/>
      <dgm:t>
        <a:bodyPr/>
        <a:lstStyle/>
        <a:p>
          <a:endParaRPr lang="nb-NO"/>
        </a:p>
      </dgm:t>
    </dgm:pt>
  </dgm:ptLst>
  <dgm:cxnLst>
    <dgm:cxn modelId="{469CA156-5E5F-4D95-B348-CE6D1D102E99}" type="presOf" srcId="{D9826DA4-4B21-44C7-B6A8-FD431D4BA360}" destId="{88D3FCE3-66EA-404F-92A2-203E2CE83F09}" srcOrd="0" destOrd="0" presId="urn:microsoft.com/office/officeart/2005/8/layout/equation1"/>
    <dgm:cxn modelId="{5FC2E73C-1082-484E-86FB-57A7856CBF72}" srcId="{D9826DA4-4B21-44C7-B6A8-FD431D4BA360}" destId="{0E35CB78-8328-4648-9952-EE560CD2C640}" srcOrd="2" destOrd="0" parTransId="{4F5B90FD-72FF-4BEC-9EB8-868B77A77629}" sibTransId="{3D58DE14-5B77-4DDD-ABF7-EB03E3CB0244}"/>
    <dgm:cxn modelId="{A6166CFD-90BD-4DAB-AACD-7D384EA84AD6}" type="presOf" srcId="{E31EB898-14A3-4AEA-9846-32946EFE3424}" destId="{6CFBD541-72EB-4E96-9F1C-9E3291CF1526}" srcOrd="0" destOrd="0" presId="urn:microsoft.com/office/officeart/2005/8/layout/equation1"/>
    <dgm:cxn modelId="{EF56D166-E339-43F6-B7F1-D7697E374546}" type="presOf" srcId="{0E35CB78-8328-4648-9952-EE560CD2C640}" destId="{8A86506E-6C42-46A3-ABA9-6796DC266964}" srcOrd="0" destOrd="0" presId="urn:microsoft.com/office/officeart/2005/8/layout/equation1"/>
    <dgm:cxn modelId="{44FA0D0A-AE19-4108-8629-3C94A2A95918}" srcId="{D9826DA4-4B21-44C7-B6A8-FD431D4BA360}" destId="{02D7DFF6-75BC-4BD9-9506-5CD96D0AE964}" srcOrd="0" destOrd="0" parTransId="{97D9AF90-BFA2-47C4-9803-4D891FB55D2A}" sibTransId="{E31EB898-14A3-4AEA-9846-32946EFE3424}"/>
    <dgm:cxn modelId="{C255E337-0A26-4937-8A44-1F3F7F6B1D1E}" srcId="{D9826DA4-4B21-44C7-B6A8-FD431D4BA360}" destId="{F047B63E-F48E-4687-900D-B3ED1AE28E05}" srcOrd="1" destOrd="0" parTransId="{8B0055F2-24D2-4FF7-A50E-A7CA26A5B7EF}" sibTransId="{1CE5C199-4AD4-48DA-80EA-395CE5378491}"/>
    <dgm:cxn modelId="{EB251C8A-B499-4582-B1A9-C7602543042E}" type="presOf" srcId="{F047B63E-F48E-4687-900D-B3ED1AE28E05}" destId="{B693D643-0F21-44C7-A53F-FAC48F1F4387}" srcOrd="0" destOrd="0" presId="urn:microsoft.com/office/officeart/2005/8/layout/equation1"/>
    <dgm:cxn modelId="{DDB6D0F7-223F-4B1B-B6F1-082AA5623DD9}" type="presOf" srcId="{1CE5C199-4AD4-48DA-80EA-395CE5378491}" destId="{9EB65235-C614-4660-8E10-CFAD725D37A0}" srcOrd="0" destOrd="0" presId="urn:microsoft.com/office/officeart/2005/8/layout/equation1"/>
    <dgm:cxn modelId="{876B486B-883A-45E7-92EB-058B53E2D125}" type="presOf" srcId="{02D7DFF6-75BC-4BD9-9506-5CD96D0AE964}" destId="{D8556676-424F-4930-A06E-A6FD13C15521}" srcOrd="0" destOrd="0" presId="urn:microsoft.com/office/officeart/2005/8/layout/equation1"/>
    <dgm:cxn modelId="{C568ED4E-51FF-46E6-9F5D-9C8882703337}" type="presParOf" srcId="{88D3FCE3-66EA-404F-92A2-203E2CE83F09}" destId="{D8556676-424F-4930-A06E-A6FD13C15521}" srcOrd="0" destOrd="0" presId="urn:microsoft.com/office/officeart/2005/8/layout/equation1"/>
    <dgm:cxn modelId="{1D98836B-EED5-4AEE-B18D-CED32FDC9CF1}" type="presParOf" srcId="{88D3FCE3-66EA-404F-92A2-203E2CE83F09}" destId="{BC09DF75-9C20-491A-8BC5-1F901B668F97}" srcOrd="1" destOrd="0" presId="urn:microsoft.com/office/officeart/2005/8/layout/equation1"/>
    <dgm:cxn modelId="{3A889D56-C39B-4E77-A744-EC17342695D7}" type="presParOf" srcId="{88D3FCE3-66EA-404F-92A2-203E2CE83F09}" destId="{6CFBD541-72EB-4E96-9F1C-9E3291CF1526}" srcOrd="2" destOrd="0" presId="urn:microsoft.com/office/officeart/2005/8/layout/equation1"/>
    <dgm:cxn modelId="{5BE6E2EE-8231-42FA-9F8A-96408BA6AFB6}" type="presParOf" srcId="{88D3FCE3-66EA-404F-92A2-203E2CE83F09}" destId="{6997F0CC-5C47-4872-A611-5731DA542EDE}" srcOrd="3" destOrd="0" presId="urn:microsoft.com/office/officeart/2005/8/layout/equation1"/>
    <dgm:cxn modelId="{4C0B9B8C-C848-4234-AEB3-48D2C8F233C5}" type="presParOf" srcId="{88D3FCE3-66EA-404F-92A2-203E2CE83F09}" destId="{B693D643-0F21-44C7-A53F-FAC48F1F4387}" srcOrd="4" destOrd="0" presId="urn:microsoft.com/office/officeart/2005/8/layout/equation1"/>
    <dgm:cxn modelId="{29EF7C55-31AA-4A07-AF42-981CF6F23674}" type="presParOf" srcId="{88D3FCE3-66EA-404F-92A2-203E2CE83F09}" destId="{C3F8A519-A286-4BBF-9761-6B5D714B7500}" srcOrd="5" destOrd="0" presId="urn:microsoft.com/office/officeart/2005/8/layout/equation1"/>
    <dgm:cxn modelId="{2EFFDE42-ED2E-4149-BC0D-33C3BCDB640D}" type="presParOf" srcId="{88D3FCE3-66EA-404F-92A2-203E2CE83F09}" destId="{9EB65235-C614-4660-8E10-CFAD725D37A0}" srcOrd="6" destOrd="0" presId="urn:microsoft.com/office/officeart/2005/8/layout/equation1"/>
    <dgm:cxn modelId="{DD414E0F-9066-4368-8E89-338CD2B91041}" type="presParOf" srcId="{88D3FCE3-66EA-404F-92A2-203E2CE83F09}" destId="{AF416DC9-B33F-4EB7-B682-67662D08A218}" srcOrd="7" destOrd="0" presId="urn:microsoft.com/office/officeart/2005/8/layout/equation1"/>
    <dgm:cxn modelId="{61A42D82-5F0F-4F3D-9F67-E7F85E32D262}" type="presParOf" srcId="{88D3FCE3-66EA-404F-92A2-203E2CE83F09}" destId="{8A86506E-6C42-46A3-ABA9-6796DC266964}"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56676-424F-4930-A06E-A6FD13C15521}">
      <dsp:nvSpPr>
        <dsp:cNvPr id="0" name=""/>
        <dsp:cNvSpPr/>
      </dsp:nvSpPr>
      <dsp:spPr>
        <a:xfrm>
          <a:off x="1366" y="1803466"/>
          <a:ext cx="1811734" cy="1811734"/>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nb-NO" sz="1700" kern="1200" dirty="0" smtClean="0"/>
            <a:t>Goals</a:t>
          </a:r>
          <a:endParaRPr lang="nb-NO" sz="1700" kern="1200" dirty="0"/>
        </a:p>
      </dsp:txBody>
      <dsp:txXfrm>
        <a:off x="266688" y="2068788"/>
        <a:ext cx="1281090" cy="1281090"/>
      </dsp:txXfrm>
    </dsp:sp>
    <dsp:sp modelId="{6CFBD541-72EB-4E96-9F1C-9E3291CF1526}">
      <dsp:nvSpPr>
        <dsp:cNvPr id="0" name=""/>
        <dsp:cNvSpPr/>
      </dsp:nvSpPr>
      <dsp:spPr>
        <a:xfrm>
          <a:off x="1960214" y="2183930"/>
          <a:ext cx="1050805" cy="1050805"/>
        </a:xfrm>
        <a:prstGeom prst="mathPlus">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nb-NO" sz="1400" kern="1200"/>
        </a:p>
      </dsp:txBody>
      <dsp:txXfrm>
        <a:off x="2099498" y="2585758"/>
        <a:ext cx="772237" cy="247149"/>
      </dsp:txXfrm>
    </dsp:sp>
    <dsp:sp modelId="{B693D643-0F21-44C7-A53F-FAC48F1F4387}">
      <dsp:nvSpPr>
        <dsp:cNvPr id="0" name=""/>
        <dsp:cNvSpPr/>
      </dsp:nvSpPr>
      <dsp:spPr>
        <a:xfrm>
          <a:off x="3158132" y="1803466"/>
          <a:ext cx="1811734" cy="1811734"/>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nb-NO" sz="1700" kern="1200" dirty="0" err="1" smtClean="0"/>
            <a:t>Work</a:t>
          </a:r>
          <a:endParaRPr lang="nb-NO" sz="1700" kern="1200" dirty="0"/>
        </a:p>
      </dsp:txBody>
      <dsp:txXfrm>
        <a:off x="3423454" y="2068788"/>
        <a:ext cx="1281090" cy="1281090"/>
      </dsp:txXfrm>
    </dsp:sp>
    <dsp:sp modelId="{9EB65235-C614-4660-8E10-CFAD725D37A0}">
      <dsp:nvSpPr>
        <dsp:cNvPr id="0" name=""/>
        <dsp:cNvSpPr/>
      </dsp:nvSpPr>
      <dsp:spPr>
        <a:xfrm>
          <a:off x="5116980" y="2183930"/>
          <a:ext cx="1050805" cy="1050805"/>
        </a:xfrm>
        <a:prstGeom prst="mathEqual">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nb-NO" sz="1400" kern="1200"/>
        </a:p>
      </dsp:txBody>
      <dsp:txXfrm>
        <a:off x="5256264" y="2400396"/>
        <a:ext cx="772237" cy="617873"/>
      </dsp:txXfrm>
    </dsp:sp>
    <dsp:sp modelId="{8A86506E-6C42-46A3-ABA9-6796DC266964}">
      <dsp:nvSpPr>
        <dsp:cNvPr id="0" name=""/>
        <dsp:cNvSpPr/>
      </dsp:nvSpPr>
      <dsp:spPr>
        <a:xfrm>
          <a:off x="6314898" y="1803466"/>
          <a:ext cx="1811734" cy="1811734"/>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nb-NO" sz="1700" kern="1200" dirty="0" err="1" smtClean="0"/>
            <a:t>Contributions</a:t>
          </a:r>
          <a:endParaRPr lang="nb-NO" sz="1700" kern="1200" dirty="0"/>
        </a:p>
      </dsp:txBody>
      <dsp:txXfrm>
        <a:off x="6580220" y="2068788"/>
        <a:ext cx="1281090" cy="12810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ssholder for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GB"/>
          </a:p>
        </p:txBody>
      </p:sp>
      <p:sp>
        <p:nvSpPr>
          <p:cNvPr id="4" name="Plassholder for bunn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ssholder for lysbil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A36B1-0E14-401A-93E9-F484B0B69241}" type="slidenum">
              <a:rPr lang="en-GB" smtClean="0"/>
              <a:t>‹#›</a:t>
            </a:fld>
            <a:endParaRPr lang="en-GB"/>
          </a:p>
        </p:txBody>
      </p:sp>
    </p:spTree>
    <p:extLst>
      <p:ext uri="{BB962C8B-B14F-4D97-AF65-F5344CB8AC3E}">
        <p14:creationId xmlns:p14="http://schemas.microsoft.com/office/powerpoint/2010/main" val="39577157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en-GB"/>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GB"/>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CF918-AC44-4BDF-B5F7-0EB318FA939F}" type="slidenum">
              <a:rPr lang="en-GB" smtClean="0"/>
              <a:t>‹#›</a:t>
            </a:fld>
            <a:endParaRPr lang="en-GB"/>
          </a:p>
        </p:txBody>
      </p:sp>
    </p:spTree>
    <p:extLst>
      <p:ext uri="{BB962C8B-B14F-4D97-AF65-F5344CB8AC3E}">
        <p14:creationId xmlns:p14="http://schemas.microsoft.com/office/powerpoint/2010/main" val="1777594085"/>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baseline="0" dirty="0" err="1" smtClean="0"/>
              <a:t>Acronym</a:t>
            </a:r>
            <a:r>
              <a:rPr lang="nb-NO" baseline="0" dirty="0" smtClean="0"/>
              <a:t>!</a:t>
            </a:r>
            <a:endParaRPr lang="en-GB" dirty="0" smtClean="0"/>
          </a:p>
          <a:p>
            <a:endParaRPr lang="nb-NO" dirty="0" smtClean="0"/>
          </a:p>
          <a:p>
            <a:r>
              <a:rPr lang="nb-NO" dirty="0" err="1" smtClean="0"/>
              <a:t>Complimentary</a:t>
            </a:r>
            <a:r>
              <a:rPr lang="nb-NO" dirty="0" smtClean="0"/>
              <a:t> </a:t>
            </a:r>
            <a:r>
              <a:rPr lang="nb-NO" dirty="0" smtClean="0"/>
              <a:t>– to e-mail</a:t>
            </a:r>
            <a:r>
              <a:rPr lang="nb-NO" baseline="0" dirty="0" smtClean="0"/>
              <a:t> </a:t>
            </a:r>
            <a:r>
              <a:rPr lang="nb-NO" baseline="0" dirty="0" err="1" smtClean="0"/>
              <a:t>attachments</a:t>
            </a:r>
            <a:endParaRPr lang="nb-NO" baseline="0" dirty="0" smtClean="0"/>
          </a:p>
        </p:txBody>
      </p:sp>
      <p:sp>
        <p:nvSpPr>
          <p:cNvPr id="4" name="Plassholder for lysbildenummer 3"/>
          <p:cNvSpPr>
            <a:spLocks noGrp="1"/>
          </p:cNvSpPr>
          <p:nvPr>
            <p:ph type="sldNum" sz="quarter" idx="10"/>
          </p:nvPr>
        </p:nvSpPr>
        <p:spPr/>
        <p:txBody>
          <a:bodyPr/>
          <a:lstStyle/>
          <a:p>
            <a:fld id="{647CF918-AC44-4BDF-B5F7-0EB318FA939F}" type="slidenum">
              <a:rPr lang="en-GB" smtClean="0"/>
              <a:t>3</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2068004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ACS</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19</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3044056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smtClean="0"/>
              <a:t>Serverless</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21</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1774528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ACS:</a:t>
            </a:r>
          </a:p>
          <a:p>
            <a:pPr marL="171450" indent="-171450">
              <a:buFont typeface="Arial" panose="020B0604020202020204" pitchFamily="34" charset="0"/>
              <a:buChar char="•"/>
            </a:pPr>
            <a:r>
              <a:rPr lang="nb-NO" dirty="0" smtClean="0"/>
              <a:t>MITM</a:t>
            </a:r>
          </a:p>
          <a:p>
            <a:pPr marL="171450" indent="-171450">
              <a:buFont typeface="Arial" panose="020B0604020202020204" pitchFamily="34" charset="0"/>
              <a:buChar char="•"/>
            </a:pPr>
            <a:r>
              <a:rPr lang="nb-NO" dirty="0" smtClean="0"/>
              <a:t>Logging</a:t>
            </a:r>
          </a:p>
          <a:p>
            <a:pPr marL="171450" indent="-171450">
              <a:buFont typeface="Arial" panose="020B0604020202020204" pitchFamily="34" charset="0"/>
              <a:buChar char="•"/>
            </a:pPr>
            <a:r>
              <a:rPr lang="nb-NO" dirty="0" err="1" smtClean="0"/>
              <a:t>Wrong</a:t>
            </a:r>
            <a:r>
              <a:rPr lang="nb-NO" baseline="0" dirty="0" smtClean="0"/>
              <a:t> </a:t>
            </a:r>
            <a:r>
              <a:rPr lang="nb-NO" baseline="0" dirty="0" err="1" smtClean="0"/>
              <a:t>relay</a:t>
            </a:r>
            <a:r>
              <a:rPr lang="nb-NO" baseline="0" dirty="0" smtClean="0"/>
              <a:t> (No real </a:t>
            </a:r>
            <a:r>
              <a:rPr lang="nb-NO" baseline="0" dirty="0" err="1" smtClean="0"/>
              <a:t>impact</a:t>
            </a:r>
            <a:r>
              <a:rPr lang="nb-NO" baseline="0" dirty="0" smtClean="0"/>
              <a:t>)</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24</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142064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smtClean="0"/>
              <a:t>Comparison</a:t>
            </a:r>
            <a:r>
              <a:rPr lang="nb-NO" dirty="0" smtClean="0"/>
              <a:t> to server-</a:t>
            </a:r>
            <a:r>
              <a:rPr lang="nb-NO" dirty="0" err="1" smtClean="0"/>
              <a:t>based</a:t>
            </a:r>
            <a:r>
              <a:rPr lang="nb-NO" dirty="0" smtClean="0"/>
              <a:t> systems</a:t>
            </a:r>
          </a:p>
          <a:p>
            <a:r>
              <a:rPr lang="nb-NO" dirty="0" smtClean="0"/>
              <a:t>Intuitive</a:t>
            </a:r>
          </a:p>
          <a:p>
            <a:r>
              <a:rPr lang="nb-NO" dirty="0" smtClean="0"/>
              <a:t>Content </a:t>
            </a:r>
            <a:r>
              <a:rPr lang="nb-NO" dirty="0" err="1" smtClean="0"/>
              <a:t>control</a:t>
            </a:r>
            <a:r>
              <a:rPr lang="nb-NO" dirty="0" smtClean="0"/>
              <a:t>: </a:t>
            </a:r>
            <a:r>
              <a:rPr lang="nb-NO" dirty="0" err="1" smtClean="0"/>
              <a:t>can</a:t>
            </a:r>
            <a:r>
              <a:rPr lang="nb-NO" dirty="0" smtClean="0"/>
              <a:t> stop</a:t>
            </a:r>
            <a:r>
              <a:rPr lang="nb-NO" baseline="0" dirty="0" smtClean="0"/>
              <a:t> transfer</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25</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1431383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Passive:</a:t>
            </a:r>
            <a:r>
              <a:rPr lang="nb-NO" baseline="0" dirty="0" smtClean="0"/>
              <a:t> </a:t>
            </a:r>
            <a:r>
              <a:rPr lang="nb-NO" baseline="0" dirty="0" err="1" smtClean="0"/>
              <a:t>Unencrypted</a:t>
            </a:r>
            <a:r>
              <a:rPr lang="nb-NO" baseline="0" dirty="0" smtClean="0"/>
              <a:t> data from server</a:t>
            </a:r>
          </a:p>
          <a:p>
            <a:r>
              <a:rPr lang="nb-NO" baseline="0" dirty="0" smtClean="0"/>
              <a:t>Active:</a:t>
            </a:r>
          </a:p>
          <a:p>
            <a:r>
              <a:rPr lang="nb-NO" baseline="0" dirty="0" err="1" smtClean="0"/>
              <a:t>Get</a:t>
            </a:r>
            <a:r>
              <a:rPr lang="nb-NO" baseline="0" dirty="0" smtClean="0"/>
              <a:t> </a:t>
            </a:r>
            <a:r>
              <a:rPr lang="nb-NO" baseline="0" dirty="0" err="1" smtClean="0"/>
              <a:t>encrypted</a:t>
            </a:r>
            <a:r>
              <a:rPr lang="nb-NO" baseline="0" dirty="0" smtClean="0"/>
              <a:t> </a:t>
            </a:r>
            <a:r>
              <a:rPr lang="nb-NO" baseline="0" dirty="0" err="1" smtClean="0"/>
              <a:t>traffic</a:t>
            </a:r>
            <a:r>
              <a:rPr lang="nb-NO" baseline="0" dirty="0" smtClean="0"/>
              <a:t> </a:t>
            </a:r>
            <a:r>
              <a:rPr lang="nb-NO" baseline="0" dirty="0" err="1" smtClean="0"/>
              <a:t>passively</a:t>
            </a:r>
            <a:r>
              <a:rPr lang="nb-NO" baseline="0" dirty="0" smtClean="0"/>
              <a:t>, </a:t>
            </a:r>
            <a:r>
              <a:rPr lang="nb-NO" baseline="0" dirty="0" err="1" smtClean="0"/>
              <a:t>then</a:t>
            </a:r>
            <a:r>
              <a:rPr lang="nb-NO" baseline="0" dirty="0" smtClean="0"/>
              <a:t> </a:t>
            </a:r>
            <a:r>
              <a:rPr lang="nb-NO" baseline="0" dirty="0" err="1" smtClean="0"/>
              <a:t>actively</a:t>
            </a:r>
            <a:r>
              <a:rPr lang="nb-NO" baseline="0" dirty="0" smtClean="0"/>
              <a:t> </a:t>
            </a:r>
            <a:r>
              <a:rPr lang="nb-NO" baseline="0" dirty="0" err="1" smtClean="0"/>
              <a:t>try</a:t>
            </a:r>
            <a:r>
              <a:rPr lang="nb-NO" baseline="0" dirty="0" smtClean="0"/>
              <a:t> to break </a:t>
            </a:r>
            <a:r>
              <a:rPr lang="nb-NO" baseline="0" dirty="0" err="1" smtClean="0"/>
              <a:t>encryption</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26</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4185797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smtClean="0"/>
              <a:t>Impersonate</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27</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2242138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smtClean="0"/>
              <a:t>Reroute</a:t>
            </a:r>
            <a:r>
              <a:rPr lang="nb-NO" dirty="0" smtClean="0"/>
              <a:t>:</a:t>
            </a:r>
          </a:p>
          <a:p>
            <a:r>
              <a:rPr lang="nb-NO" dirty="0" err="1" smtClean="0"/>
              <a:t>Only</a:t>
            </a:r>
            <a:r>
              <a:rPr lang="nb-NO" baseline="0" dirty="0" smtClean="0"/>
              <a:t> to </a:t>
            </a:r>
            <a:r>
              <a:rPr lang="nb-NO" baseline="0" dirty="0" err="1" smtClean="0"/>
              <a:t>himself</a:t>
            </a:r>
            <a:r>
              <a:rPr lang="nb-NO" baseline="0" dirty="0" smtClean="0"/>
              <a:t> OR </a:t>
            </a:r>
            <a:r>
              <a:rPr lang="nb-NO" baseline="0" dirty="0" err="1" smtClean="0"/>
              <a:t>copy</a:t>
            </a:r>
            <a:r>
              <a:rPr lang="nb-NO" baseline="0" dirty="0" smtClean="0"/>
              <a:t> to Bob and </a:t>
            </a:r>
            <a:r>
              <a:rPr lang="nb-NO" baseline="0" dirty="0" err="1" smtClean="0"/>
              <a:t>himself</a:t>
            </a:r>
            <a:endParaRPr lang="nb-NO" baseline="0" dirty="0" smtClean="0"/>
          </a:p>
        </p:txBody>
      </p:sp>
      <p:sp>
        <p:nvSpPr>
          <p:cNvPr id="4" name="Plassholder for lysbildenummer 3"/>
          <p:cNvSpPr>
            <a:spLocks noGrp="1"/>
          </p:cNvSpPr>
          <p:nvPr>
            <p:ph type="sldNum" sz="quarter" idx="10"/>
          </p:nvPr>
        </p:nvSpPr>
        <p:spPr/>
        <p:txBody>
          <a:bodyPr/>
          <a:lstStyle/>
          <a:p>
            <a:fld id="{647CF918-AC44-4BDF-B5F7-0EB318FA939F}" type="slidenum">
              <a:rPr lang="en-GB" smtClean="0"/>
              <a:t>28</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3542794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Automatic </a:t>
            </a:r>
            <a:r>
              <a:rPr lang="nb-NO" dirty="0" err="1" smtClean="0"/>
              <a:t>forwarding</a:t>
            </a:r>
            <a:r>
              <a:rPr lang="nb-NO" baseline="0" dirty="0" smtClean="0"/>
              <a:t> – </a:t>
            </a:r>
            <a:r>
              <a:rPr lang="nb-NO" baseline="0" dirty="0" err="1" smtClean="0"/>
              <a:t>multicast</a:t>
            </a:r>
            <a:endParaRPr lang="nb-NO" baseline="0" dirty="0" smtClean="0"/>
          </a:p>
          <a:p>
            <a:r>
              <a:rPr lang="nb-NO" baseline="0" dirty="0" smtClean="0"/>
              <a:t>No </a:t>
            </a:r>
            <a:r>
              <a:rPr lang="nb-NO" baseline="0" dirty="0" err="1" smtClean="0"/>
              <a:t>content</a:t>
            </a:r>
            <a:r>
              <a:rPr lang="nb-NO" baseline="0" dirty="0" smtClean="0"/>
              <a:t> </a:t>
            </a:r>
            <a:r>
              <a:rPr lang="nb-NO" baseline="0" dirty="0" err="1" smtClean="0"/>
              <a:t>control</a:t>
            </a:r>
            <a:endParaRPr lang="nb-NO" baseline="0" dirty="0" smtClean="0"/>
          </a:p>
          <a:p>
            <a:r>
              <a:rPr lang="nb-NO" baseline="0" dirty="0" smtClean="0"/>
              <a:t>	</a:t>
            </a:r>
            <a:r>
              <a:rPr lang="nb-NO" baseline="0" dirty="0" err="1" smtClean="0"/>
              <a:t>Clicked</a:t>
            </a:r>
            <a:r>
              <a:rPr lang="nb-NO" baseline="0" dirty="0" smtClean="0"/>
              <a:t> at later time</a:t>
            </a:r>
          </a:p>
          <a:p>
            <a:r>
              <a:rPr lang="nb-NO" baseline="0" dirty="0" smtClean="0"/>
              <a:t>No </a:t>
            </a:r>
            <a:r>
              <a:rPr lang="nb-NO" baseline="0" dirty="0" err="1" smtClean="0"/>
              <a:t>way</a:t>
            </a:r>
            <a:r>
              <a:rPr lang="nb-NO" baseline="0" dirty="0" smtClean="0"/>
              <a:t> to </a:t>
            </a:r>
            <a:r>
              <a:rPr lang="nb-NO" baseline="0" dirty="0" err="1" smtClean="0"/>
              <a:t>guarantee</a:t>
            </a:r>
            <a:r>
              <a:rPr lang="nb-NO" baseline="0" dirty="0" smtClean="0"/>
              <a:t> file is not </a:t>
            </a:r>
            <a:r>
              <a:rPr lang="nb-NO" baseline="0" dirty="0" err="1" smtClean="0"/>
              <a:t>altered</a:t>
            </a:r>
            <a:r>
              <a:rPr lang="nb-NO" baseline="0" dirty="0" smtClean="0"/>
              <a:t> in </a:t>
            </a:r>
            <a:r>
              <a:rPr lang="nb-NO" baseline="0" dirty="0" err="1" smtClean="0"/>
              <a:t>transit</a:t>
            </a:r>
            <a:endParaRPr lang="nb-NO" baseline="0" dirty="0" smtClean="0"/>
          </a:p>
          <a:p>
            <a:r>
              <a:rPr lang="nb-NO" dirty="0" smtClean="0"/>
              <a:t>Sent from </a:t>
            </a:r>
            <a:r>
              <a:rPr lang="nb-NO" dirty="0" err="1" smtClean="0"/>
              <a:t>impersonated</a:t>
            </a:r>
            <a:r>
              <a:rPr lang="nb-NO" dirty="0" smtClean="0"/>
              <a:t> e-mail</a:t>
            </a:r>
          </a:p>
          <a:p>
            <a:r>
              <a:rPr lang="nb-NO" dirty="0" err="1" smtClean="0"/>
              <a:t>Hidden</a:t>
            </a:r>
            <a:r>
              <a:rPr lang="nb-NO" dirty="0" smtClean="0"/>
              <a:t>:</a:t>
            </a:r>
          </a:p>
          <a:p>
            <a:r>
              <a:rPr lang="nb-NO" dirty="0" smtClean="0"/>
              <a:t>	-</a:t>
            </a:r>
            <a:r>
              <a:rPr lang="nb-NO" dirty="0" err="1" smtClean="0"/>
              <a:t>inside</a:t>
            </a:r>
            <a:r>
              <a:rPr lang="nb-NO" dirty="0" smtClean="0"/>
              <a:t> </a:t>
            </a:r>
            <a:r>
              <a:rPr lang="nb-NO" dirty="0" err="1" smtClean="0"/>
              <a:t>legitimate</a:t>
            </a:r>
            <a:r>
              <a:rPr lang="nb-NO" dirty="0" smtClean="0"/>
              <a:t> file</a:t>
            </a:r>
          </a:p>
          <a:p>
            <a:r>
              <a:rPr lang="nb-NO" dirty="0" smtClean="0"/>
              <a:t>	-Macro in </a:t>
            </a:r>
            <a:r>
              <a:rPr lang="nb-NO" dirty="0" err="1" smtClean="0"/>
              <a:t>office-doc</a:t>
            </a:r>
            <a:endParaRPr lang="nb-NO" dirty="0" smtClean="0"/>
          </a:p>
          <a:p>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29</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3884147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SNS/</a:t>
            </a:r>
            <a:r>
              <a:rPr lang="nb-NO" dirty="0" err="1" smtClean="0"/>
              <a:t>Cloud</a:t>
            </a:r>
            <a:endParaRPr lang="nb-NO" dirty="0" smtClean="0"/>
          </a:p>
          <a:p>
            <a:r>
              <a:rPr lang="nb-NO" dirty="0" smtClean="0"/>
              <a:t>Skype!</a:t>
            </a:r>
          </a:p>
          <a:p>
            <a:r>
              <a:rPr lang="nb-NO" dirty="0" smtClean="0"/>
              <a:t>Separate </a:t>
            </a:r>
            <a:r>
              <a:rPr lang="nb-NO" dirty="0" err="1" smtClean="0"/>
              <a:t>encryption</a:t>
            </a:r>
            <a:r>
              <a:rPr lang="nb-NO" dirty="0" smtClean="0"/>
              <a:t> for Sender</a:t>
            </a:r>
            <a:r>
              <a:rPr lang="nb-NO" baseline="0" dirty="0" smtClean="0"/>
              <a:t> &amp; </a:t>
            </a:r>
            <a:r>
              <a:rPr lang="nb-NO" baseline="0" dirty="0" err="1" smtClean="0"/>
              <a:t>Receiver</a:t>
            </a:r>
            <a:r>
              <a:rPr lang="nb-NO" baseline="0" dirty="0" smtClean="0"/>
              <a:t>.</a:t>
            </a:r>
          </a:p>
          <a:p>
            <a:r>
              <a:rPr lang="nb-NO" baseline="0" dirty="0" err="1" smtClean="0"/>
              <a:t>Stored</a:t>
            </a:r>
            <a:r>
              <a:rPr lang="nb-NO" baseline="0" dirty="0" smtClean="0"/>
              <a:t> </a:t>
            </a:r>
            <a:r>
              <a:rPr lang="nb-NO" baseline="0" dirty="0" err="1" smtClean="0"/>
              <a:t>unencrypted</a:t>
            </a:r>
            <a:r>
              <a:rPr lang="nb-NO" baseline="0" dirty="0" smtClean="0"/>
              <a:t> OR server stores </a:t>
            </a:r>
            <a:r>
              <a:rPr lang="nb-NO" baseline="0" dirty="0" err="1" smtClean="0"/>
              <a:t>decryption</a:t>
            </a:r>
            <a:r>
              <a:rPr lang="nb-NO" baseline="0" dirty="0" smtClean="0"/>
              <a:t> </a:t>
            </a:r>
            <a:r>
              <a:rPr lang="nb-NO" baseline="0" dirty="0" err="1" smtClean="0"/>
              <a:t>keys</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30</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1359305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lvl="1">
              <a:lnSpc>
                <a:spcPct val="100000"/>
              </a:lnSpc>
            </a:pPr>
            <a:r>
              <a:rPr lang="nb-NO" sz="2800" dirty="0" smtClean="0"/>
              <a:t>Attack </a:t>
            </a:r>
            <a:r>
              <a:rPr lang="nb-NO" sz="2800" dirty="0" err="1" smtClean="0"/>
              <a:t>communication</a:t>
            </a:r>
            <a:r>
              <a:rPr lang="nb-NO" sz="2800" dirty="0" smtClean="0"/>
              <a:t> </a:t>
            </a:r>
            <a:r>
              <a:rPr lang="nb-NO" sz="2800" dirty="0" err="1" smtClean="0"/>
              <a:t>between</a:t>
            </a:r>
            <a:r>
              <a:rPr lang="nb-NO" sz="2800" dirty="0" smtClean="0"/>
              <a:t> nodes</a:t>
            </a:r>
            <a:r>
              <a:rPr lang="nb-NO" sz="2800" baseline="0" dirty="0" smtClean="0"/>
              <a:t> and server.</a:t>
            </a:r>
            <a:endParaRPr lang="nb-NO" sz="2800" dirty="0" smtClean="0"/>
          </a:p>
          <a:p>
            <a:pPr lvl="1">
              <a:lnSpc>
                <a:spcPct val="100000"/>
              </a:lnSpc>
            </a:pPr>
            <a:r>
              <a:rPr lang="nb-NO" sz="2800" dirty="0" smtClean="0"/>
              <a:t>If </a:t>
            </a:r>
            <a:r>
              <a:rPr lang="nb-NO" sz="2800" dirty="0" err="1" smtClean="0"/>
              <a:t>account</a:t>
            </a:r>
            <a:r>
              <a:rPr lang="nb-NO" sz="2800" dirty="0" smtClean="0"/>
              <a:t> is </a:t>
            </a:r>
            <a:r>
              <a:rPr lang="nb-NO" sz="2800" dirty="0" err="1" smtClean="0"/>
              <a:t>compromised</a:t>
            </a:r>
            <a:r>
              <a:rPr lang="nb-NO" sz="2800" dirty="0" smtClean="0"/>
              <a:t>, </a:t>
            </a:r>
            <a:r>
              <a:rPr lang="nb-NO" sz="2800" dirty="0" err="1" smtClean="0"/>
              <a:t>access</a:t>
            </a:r>
            <a:r>
              <a:rPr lang="nb-NO" sz="2800" dirty="0" smtClean="0"/>
              <a:t> to all files </a:t>
            </a:r>
            <a:r>
              <a:rPr lang="nb-NO" sz="2800" dirty="0" err="1" smtClean="0"/>
              <a:t>stored</a:t>
            </a:r>
            <a:endParaRPr lang="nb-NO" sz="2800" dirty="0" smtClean="0"/>
          </a:p>
          <a:p>
            <a:pPr lvl="1">
              <a:lnSpc>
                <a:spcPct val="100000"/>
              </a:lnSpc>
            </a:pPr>
            <a:r>
              <a:rPr lang="nb-NO" sz="2800" dirty="0" smtClean="0"/>
              <a:t>If </a:t>
            </a:r>
            <a:r>
              <a:rPr lang="nb-NO" sz="2800" dirty="0" err="1" smtClean="0"/>
              <a:t>using</a:t>
            </a:r>
            <a:r>
              <a:rPr lang="nb-NO" sz="2800" dirty="0" smtClean="0"/>
              <a:t> false E2E</a:t>
            </a:r>
            <a:r>
              <a:rPr lang="nb-NO" sz="2800" baseline="0" dirty="0" smtClean="0"/>
              <a:t> </a:t>
            </a:r>
            <a:r>
              <a:rPr lang="nb-NO" sz="2800" baseline="0" dirty="0" err="1" smtClean="0"/>
              <a:t>encryption</a:t>
            </a:r>
            <a:r>
              <a:rPr lang="nb-NO" sz="2800" baseline="0" dirty="0" smtClean="0"/>
              <a:t>, hacking server -&gt; all files </a:t>
            </a:r>
            <a:r>
              <a:rPr lang="nb-NO" sz="2800" baseline="0" dirty="0" err="1" smtClean="0"/>
              <a:t>on</a:t>
            </a:r>
            <a:r>
              <a:rPr lang="nb-NO" sz="2800" baseline="0" dirty="0" smtClean="0"/>
              <a:t> server</a:t>
            </a:r>
          </a:p>
          <a:p>
            <a:pPr lvl="1">
              <a:lnSpc>
                <a:spcPct val="100000"/>
              </a:lnSpc>
            </a:pPr>
            <a:r>
              <a:rPr lang="nb-NO" sz="2800" baseline="0" dirty="0" smtClean="0"/>
              <a:t>	Even </a:t>
            </a:r>
            <a:r>
              <a:rPr lang="nb-NO" sz="2800" baseline="0" dirty="0" err="1" smtClean="0"/>
              <a:t>if</a:t>
            </a:r>
            <a:r>
              <a:rPr lang="nb-NO" sz="2800" baseline="0" dirty="0" smtClean="0"/>
              <a:t> </a:t>
            </a:r>
            <a:r>
              <a:rPr lang="nb-NO" sz="2800" baseline="0" dirty="0" err="1" smtClean="0"/>
              <a:t>encrypted</a:t>
            </a:r>
            <a:r>
              <a:rPr lang="nb-NO" sz="2800" baseline="0" dirty="0" smtClean="0"/>
              <a:t>, </a:t>
            </a:r>
            <a:r>
              <a:rPr lang="nb-NO" sz="2800" baseline="0" dirty="0" err="1" smtClean="0"/>
              <a:t>question</a:t>
            </a:r>
            <a:r>
              <a:rPr lang="nb-NO" sz="2800" baseline="0" dirty="0" smtClean="0"/>
              <a:t> </a:t>
            </a:r>
            <a:r>
              <a:rPr lang="nb-NO" sz="2800" baseline="0" dirty="0" err="1" smtClean="0"/>
              <a:t>of</a:t>
            </a:r>
            <a:r>
              <a:rPr lang="nb-NO" sz="2800" baseline="0" dirty="0" smtClean="0"/>
              <a:t> time!</a:t>
            </a:r>
          </a:p>
          <a:p>
            <a:pPr lvl="1">
              <a:lnSpc>
                <a:spcPct val="100000"/>
              </a:lnSpc>
            </a:pPr>
            <a:r>
              <a:rPr lang="nb-NO" sz="2800" baseline="0" dirty="0" err="1" smtClean="0"/>
              <a:t>SendIt</a:t>
            </a:r>
            <a:r>
              <a:rPr lang="nb-NO" sz="2800" baseline="0" dirty="0" smtClean="0"/>
              <a:t>:</a:t>
            </a:r>
          </a:p>
          <a:p>
            <a:pPr lvl="1">
              <a:lnSpc>
                <a:spcPct val="100000"/>
              </a:lnSpc>
            </a:pPr>
            <a:r>
              <a:rPr lang="nb-NO" sz="2800" baseline="0" dirty="0" smtClean="0"/>
              <a:t>P2P </a:t>
            </a:r>
            <a:r>
              <a:rPr lang="nb-NO" sz="2800" baseline="0" dirty="0" err="1" smtClean="0"/>
              <a:t>channel</a:t>
            </a:r>
            <a:r>
              <a:rPr lang="nb-NO" sz="2800" baseline="0" dirty="0" smtClean="0"/>
              <a:t> </a:t>
            </a:r>
            <a:r>
              <a:rPr lang="nb-NO" sz="2800" baseline="0" dirty="0" err="1" smtClean="0"/>
              <a:t>only</a:t>
            </a:r>
            <a:endParaRPr lang="nb-NO" sz="2800" dirty="0" smtClean="0"/>
          </a:p>
        </p:txBody>
      </p:sp>
      <p:sp>
        <p:nvSpPr>
          <p:cNvPr id="4" name="Plassholder for lysbildenummer 3"/>
          <p:cNvSpPr>
            <a:spLocks noGrp="1"/>
          </p:cNvSpPr>
          <p:nvPr>
            <p:ph type="sldNum" sz="quarter" idx="10"/>
          </p:nvPr>
        </p:nvSpPr>
        <p:spPr/>
        <p:txBody>
          <a:bodyPr/>
          <a:lstStyle/>
          <a:p>
            <a:fld id="{647CF918-AC44-4BDF-B5F7-0EB318FA939F}" type="slidenum">
              <a:rPr lang="en-GB" smtClean="0"/>
              <a:t>31</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285142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4</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3324437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Non </a:t>
            </a:r>
            <a:r>
              <a:rPr lang="nb-NO" dirty="0" err="1" smtClean="0"/>
              <a:t>absolute</a:t>
            </a:r>
            <a:r>
              <a:rPr lang="nb-NO" dirty="0" smtClean="0"/>
              <a:t> </a:t>
            </a:r>
            <a:r>
              <a:rPr lang="nb-NO" dirty="0" err="1" smtClean="0"/>
              <a:t>authentication</a:t>
            </a:r>
            <a:endParaRPr lang="nb-NO" dirty="0" smtClean="0"/>
          </a:p>
          <a:p>
            <a:r>
              <a:rPr lang="nb-NO" dirty="0" err="1" smtClean="0"/>
              <a:t>Both</a:t>
            </a:r>
            <a:r>
              <a:rPr lang="nb-NO" dirty="0" smtClean="0"/>
              <a:t> online</a:t>
            </a:r>
          </a:p>
          <a:p>
            <a:r>
              <a:rPr lang="nb-NO" dirty="0" err="1" smtClean="0"/>
              <a:t>Every</a:t>
            </a:r>
            <a:r>
              <a:rPr lang="nb-NO" dirty="0" smtClean="0"/>
              <a:t> time!</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36</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4269515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dirty="0"/>
          </a:p>
        </p:txBody>
      </p:sp>
      <p:sp>
        <p:nvSpPr>
          <p:cNvPr id="4" name="Plassholder for lysbildenummer 3"/>
          <p:cNvSpPr>
            <a:spLocks noGrp="1"/>
          </p:cNvSpPr>
          <p:nvPr>
            <p:ph type="sldNum" sz="quarter" idx="10"/>
          </p:nvPr>
        </p:nvSpPr>
        <p:spPr/>
        <p:txBody>
          <a:bodyPr/>
          <a:lstStyle/>
          <a:p>
            <a:fld id="{4D54A345-202D-4464-9E46-4BD81FFD7500}" type="slidenum">
              <a:rPr lang="en-GB" smtClean="0"/>
              <a:t>39</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1226925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dirty="0"/>
          </a:p>
        </p:txBody>
      </p:sp>
      <p:sp>
        <p:nvSpPr>
          <p:cNvPr id="4" name="Plassholder for lysbildenummer 3"/>
          <p:cNvSpPr>
            <a:spLocks noGrp="1"/>
          </p:cNvSpPr>
          <p:nvPr>
            <p:ph type="sldNum" sz="quarter" idx="10"/>
          </p:nvPr>
        </p:nvSpPr>
        <p:spPr/>
        <p:txBody>
          <a:bodyPr/>
          <a:lstStyle/>
          <a:p>
            <a:fld id="{4D54A345-202D-4464-9E46-4BD81FFD7500}" type="slidenum">
              <a:rPr lang="en-GB" smtClean="0"/>
              <a:t>40</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4121599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dirty="0"/>
          </a:p>
        </p:txBody>
      </p:sp>
      <p:sp>
        <p:nvSpPr>
          <p:cNvPr id="4" name="Plassholder for lysbildenummer 3"/>
          <p:cNvSpPr>
            <a:spLocks noGrp="1"/>
          </p:cNvSpPr>
          <p:nvPr>
            <p:ph type="sldNum" sz="quarter" idx="10"/>
          </p:nvPr>
        </p:nvSpPr>
        <p:spPr/>
        <p:txBody>
          <a:bodyPr/>
          <a:lstStyle/>
          <a:p>
            <a:fld id="{4D54A345-202D-4464-9E46-4BD81FFD7500}" type="slidenum">
              <a:rPr lang="en-GB" smtClean="0"/>
              <a:t>41</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4175844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dirty="0"/>
          </a:p>
        </p:txBody>
      </p:sp>
      <p:sp>
        <p:nvSpPr>
          <p:cNvPr id="4" name="Plassholder for lysbildenummer 3"/>
          <p:cNvSpPr>
            <a:spLocks noGrp="1"/>
          </p:cNvSpPr>
          <p:nvPr>
            <p:ph type="sldNum" sz="quarter" idx="10"/>
          </p:nvPr>
        </p:nvSpPr>
        <p:spPr/>
        <p:txBody>
          <a:bodyPr/>
          <a:lstStyle/>
          <a:p>
            <a:fld id="{4D54A345-202D-4464-9E46-4BD81FFD7500}" type="slidenum">
              <a:rPr lang="en-GB" smtClean="0"/>
              <a:t>42</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700936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dirty="0"/>
          </a:p>
        </p:txBody>
      </p:sp>
      <p:sp>
        <p:nvSpPr>
          <p:cNvPr id="4" name="Plassholder for lysbildenummer 3"/>
          <p:cNvSpPr>
            <a:spLocks noGrp="1"/>
          </p:cNvSpPr>
          <p:nvPr>
            <p:ph type="sldNum" sz="quarter" idx="10"/>
          </p:nvPr>
        </p:nvSpPr>
        <p:spPr/>
        <p:txBody>
          <a:bodyPr/>
          <a:lstStyle/>
          <a:p>
            <a:fld id="{4D54A345-202D-4464-9E46-4BD81FFD7500}" type="slidenum">
              <a:rPr lang="en-GB" smtClean="0"/>
              <a:t>43</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307426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Intuitive </a:t>
            </a:r>
            <a:r>
              <a:rPr lang="nb-NO" dirty="0" err="1" smtClean="0"/>
              <a:t>approach</a:t>
            </a:r>
            <a:r>
              <a:rPr lang="nb-NO" dirty="0" smtClean="0"/>
              <a:t> to </a:t>
            </a:r>
            <a:r>
              <a:rPr lang="nb-NO" dirty="0" err="1" smtClean="0"/>
              <a:t>authentication</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5</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3347802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System: The exchange and management of identities combined with peer-to-peer transfer and trust evaluation.</a:t>
            </a:r>
          </a:p>
          <a:p>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8</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185375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lvl="0"/>
            <a:r>
              <a:rPr lang="nb-NO" dirty="0" smtClean="0"/>
              <a:t>Timing</a:t>
            </a:r>
          </a:p>
          <a:p>
            <a:pPr lvl="0"/>
            <a:r>
              <a:rPr lang="nb-NO" dirty="0" smtClean="0"/>
              <a:t>Files </a:t>
            </a:r>
            <a:r>
              <a:rPr lang="nb-NO" dirty="0" err="1" smtClean="0"/>
              <a:t>offered</a:t>
            </a:r>
            <a:endParaRPr lang="nb-NO" dirty="0" smtClean="0"/>
          </a:p>
          <a:p>
            <a:pPr lvl="0"/>
            <a:r>
              <a:rPr lang="nb-NO" dirty="0" smtClean="0"/>
              <a:t>Sender</a:t>
            </a:r>
          </a:p>
          <a:p>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10</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742797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smtClean="0"/>
              <a:t>Each</a:t>
            </a:r>
            <a:r>
              <a:rPr lang="nb-NO" dirty="0" smtClean="0"/>
              <a:t> </a:t>
            </a:r>
            <a:r>
              <a:rPr lang="nb-NO" dirty="0" err="1" smtClean="0"/>
              <a:t>identity</a:t>
            </a:r>
            <a:r>
              <a:rPr lang="nb-NO" dirty="0" smtClean="0"/>
              <a:t> is </a:t>
            </a:r>
            <a:r>
              <a:rPr lang="nb-NO" dirty="0" err="1" smtClean="0"/>
              <a:t>represented</a:t>
            </a:r>
            <a:r>
              <a:rPr lang="nb-NO" dirty="0" smtClean="0"/>
              <a:t> by an e-mail </a:t>
            </a:r>
            <a:r>
              <a:rPr lang="nb-NO" dirty="0" err="1" smtClean="0"/>
              <a:t>address</a:t>
            </a:r>
            <a:r>
              <a:rPr lang="nb-NO" dirty="0" smtClean="0"/>
              <a:t> (to be </a:t>
            </a:r>
            <a:r>
              <a:rPr lang="nb-NO" dirty="0" err="1" smtClean="0"/>
              <a:t>unique</a:t>
            </a:r>
            <a:r>
              <a:rPr lang="nb-NO" dirty="0" smtClean="0"/>
              <a:t>!)</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11</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95584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14</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3954237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smtClean="0"/>
              <a:t>Only</a:t>
            </a:r>
            <a:r>
              <a:rPr lang="nb-NO" dirty="0" smtClean="0"/>
              <a:t> </a:t>
            </a:r>
            <a:r>
              <a:rPr lang="nb-NO" dirty="0" err="1" smtClean="0"/>
              <a:t>affects</a:t>
            </a:r>
            <a:r>
              <a:rPr lang="nb-NO" dirty="0" smtClean="0"/>
              <a:t> </a:t>
            </a:r>
            <a:r>
              <a:rPr lang="nb-NO" dirty="0" err="1" smtClean="0"/>
              <a:t>Serverless</a:t>
            </a:r>
            <a:r>
              <a:rPr lang="nb-NO" dirty="0" smtClean="0"/>
              <a:t> mode</a:t>
            </a:r>
          </a:p>
          <a:p>
            <a:r>
              <a:rPr lang="nb-NO" dirty="0" smtClean="0"/>
              <a:t>Is a </a:t>
            </a:r>
            <a:r>
              <a:rPr lang="nb-NO" dirty="0" err="1" smtClean="0"/>
              <a:t>consequence</a:t>
            </a:r>
            <a:r>
              <a:rPr lang="nb-NO" dirty="0" smtClean="0"/>
              <a:t> </a:t>
            </a:r>
            <a:r>
              <a:rPr lang="nb-NO" dirty="0" err="1" smtClean="0"/>
              <a:t>of</a:t>
            </a:r>
            <a:r>
              <a:rPr lang="nb-NO" dirty="0" smtClean="0"/>
              <a:t> </a:t>
            </a:r>
            <a:r>
              <a:rPr lang="nb-NO" dirty="0" err="1" smtClean="0"/>
              <a:t>how</a:t>
            </a:r>
            <a:r>
              <a:rPr lang="nb-NO" dirty="0" smtClean="0"/>
              <a:t> </a:t>
            </a:r>
            <a:r>
              <a:rPr lang="nb-NO" dirty="0" err="1" smtClean="0"/>
              <a:t>the</a:t>
            </a:r>
            <a:r>
              <a:rPr lang="nb-NO" dirty="0" smtClean="0"/>
              <a:t> WebRTC </a:t>
            </a:r>
            <a:r>
              <a:rPr lang="nb-NO" dirty="0" err="1" smtClean="0"/>
              <a:t>connection</a:t>
            </a:r>
            <a:r>
              <a:rPr lang="nb-NO" dirty="0" smtClean="0"/>
              <a:t> </a:t>
            </a:r>
            <a:r>
              <a:rPr lang="nb-NO" dirty="0" err="1" smtClean="0"/>
              <a:t>setup</a:t>
            </a:r>
            <a:r>
              <a:rPr lang="nb-NO" dirty="0" smtClean="0"/>
              <a:t> is done</a:t>
            </a:r>
          </a:p>
          <a:p>
            <a:r>
              <a:rPr lang="nb-NO" dirty="0" smtClean="0"/>
              <a:t>	</a:t>
            </a:r>
            <a:r>
              <a:rPr lang="nb-NO" dirty="0" err="1" smtClean="0"/>
              <a:t>Experimental</a:t>
            </a:r>
            <a:r>
              <a:rPr lang="nb-NO" dirty="0" smtClean="0"/>
              <a:t> </a:t>
            </a:r>
            <a:r>
              <a:rPr lang="nb-NO" dirty="0" err="1" smtClean="0"/>
              <a:t>technology</a:t>
            </a:r>
            <a:r>
              <a:rPr lang="nb-NO"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nb-NO" baseline="0" dirty="0" err="1" smtClean="0"/>
              <a:t>Simulating</a:t>
            </a:r>
            <a:r>
              <a:rPr lang="nb-NO" baseline="0" dirty="0" smtClean="0"/>
              <a:t> </a:t>
            </a:r>
            <a:r>
              <a:rPr lang="nb-NO" baseline="0" dirty="0" err="1" smtClean="0"/>
              <a:t>user</a:t>
            </a:r>
            <a:r>
              <a:rPr lang="nb-NO" baseline="0" dirty="0" smtClean="0"/>
              <a:t> </a:t>
            </a:r>
            <a:r>
              <a:rPr lang="nb-NO" baseline="0" dirty="0" err="1" smtClean="0"/>
              <a:t>behaviour</a:t>
            </a:r>
            <a:r>
              <a:rPr lang="nb-NO" baseline="0" dirty="0" smtClean="0"/>
              <a:t> by </a:t>
            </a:r>
            <a:r>
              <a:rPr lang="nb-NO" baseline="0" dirty="0" err="1" smtClean="0"/>
              <a:t>adding</a:t>
            </a:r>
            <a:r>
              <a:rPr lang="nb-NO" baseline="0" dirty="0" smtClean="0"/>
              <a:t> </a:t>
            </a:r>
            <a:r>
              <a:rPr lang="nb-NO" baseline="0" dirty="0" err="1" smtClean="0"/>
              <a:t>delay</a:t>
            </a:r>
            <a:r>
              <a:rPr lang="nb-NO" baseline="0" dirty="0" smtClean="0"/>
              <a:t> to </a:t>
            </a:r>
            <a:r>
              <a:rPr lang="nb-NO" baseline="0" dirty="0" err="1" smtClean="0"/>
              <a:t>the</a:t>
            </a:r>
            <a:r>
              <a:rPr lang="nb-NO" baseline="0" dirty="0" smtClean="0"/>
              <a:t> WebRTC </a:t>
            </a:r>
            <a:r>
              <a:rPr lang="nb-NO" baseline="0" dirty="0" err="1" smtClean="0"/>
              <a:t>connection</a:t>
            </a:r>
            <a:r>
              <a:rPr lang="nb-NO" baseline="0" dirty="0" smtClean="0"/>
              <a:t> </a:t>
            </a:r>
            <a:r>
              <a:rPr lang="nb-NO" baseline="0" dirty="0" err="1" smtClean="0"/>
              <a:t>setup</a:t>
            </a:r>
            <a:endParaRPr lang="nb-NO" dirty="0" smtClean="0"/>
          </a:p>
          <a:p>
            <a:r>
              <a:rPr lang="nb-NO" dirty="0" err="1" smtClean="0"/>
              <a:t>Twice</a:t>
            </a:r>
            <a:r>
              <a:rPr lang="nb-NO" dirty="0" smtClean="0"/>
              <a:t>,</a:t>
            </a:r>
            <a:r>
              <a:rPr lang="nb-NO" baseline="0" dirty="0" smtClean="0"/>
              <a:t> to </a:t>
            </a:r>
            <a:r>
              <a:rPr lang="nb-NO" baseline="0" dirty="0" err="1" smtClean="0"/>
              <a:t>confirm</a:t>
            </a:r>
            <a:r>
              <a:rPr lang="nb-NO" baseline="0" dirty="0" smtClean="0"/>
              <a:t> </a:t>
            </a:r>
            <a:r>
              <a:rPr lang="nb-NO" baseline="0" dirty="0" err="1" smtClean="0"/>
              <a:t>findings</a:t>
            </a:r>
            <a:endParaRPr lang="nb-NO" baseline="0" dirty="0" smtClean="0"/>
          </a:p>
          <a:p>
            <a:r>
              <a:rPr lang="nb-NO" baseline="0" dirty="0" smtClean="0"/>
              <a:t>Setup </a:t>
            </a:r>
            <a:r>
              <a:rPr lang="nb-NO" baseline="0" dirty="0" smtClean="0"/>
              <a:t>time 6 min</a:t>
            </a:r>
          </a:p>
          <a:p>
            <a:r>
              <a:rPr lang="nb-NO" dirty="0" smtClean="0"/>
              <a:t>Offer has longer </a:t>
            </a:r>
            <a:r>
              <a:rPr lang="nb-NO" dirty="0" err="1" smtClean="0"/>
              <a:t>lifetime</a:t>
            </a:r>
            <a:r>
              <a:rPr lang="nb-NO" baseline="0" dirty="0" smtClean="0"/>
              <a:t> </a:t>
            </a:r>
            <a:r>
              <a:rPr lang="nb-NO" baseline="0" dirty="0" err="1" smtClean="0"/>
              <a:t>than</a:t>
            </a:r>
            <a:r>
              <a:rPr lang="nb-NO" baseline="0" dirty="0" smtClean="0"/>
              <a:t> </a:t>
            </a:r>
            <a:r>
              <a:rPr lang="nb-NO" baseline="0" dirty="0" err="1" smtClean="0"/>
              <a:t>Answer</a:t>
            </a:r>
            <a:r>
              <a:rPr lang="nb-NO" baseline="0" dirty="0" smtClean="0"/>
              <a:t>.</a:t>
            </a:r>
          </a:p>
          <a:p>
            <a:r>
              <a:rPr lang="nb-NO" baseline="0" dirty="0" smtClean="0"/>
              <a:t>	</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15</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1949071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smtClean="0"/>
              <a:t>Bottom</a:t>
            </a:r>
            <a:r>
              <a:rPr lang="nb-NO" dirty="0" smtClean="0"/>
              <a:t> right, </a:t>
            </a:r>
            <a:r>
              <a:rPr lang="nb-NO" dirty="0" err="1" smtClean="0"/>
              <a:t>measuremed</a:t>
            </a:r>
            <a:r>
              <a:rPr lang="nb-NO" dirty="0" smtClean="0"/>
              <a:t> </a:t>
            </a:r>
            <a:r>
              <a:rPr lang="nb-NO" baseline="0" dirty="0" err="1" smtClean="0"/>
              <a:t>bandwidth</a:t>
            </a:r>
            <a:r>
              <a:rPr lang="nb-NO" baseline="0" dirty="0" smtClean="0"/>
              <a:t> for </a:t>
            </a:r>
            <a:r>
              <a:rPr lang="nb-NO" baseline="0" dirty="0" err="1" smtClean="0"/>
              <a:t>the</a:t>
            </a:r>
            <a:r>
              <a:rPr lang="nb-NO" baseline="0" dirty="0" smtClean="0"/>
              <a:t> </a:t>
            </a:r>
            <a:r>
              <a:rPr lang="nb-NO" baseline="0" dirty="0" err="1" smtClean="0"/>
              <a:t>two</a:t>
            </a:r>
            <a:r>
              <a:rPr lang="nb-NO" baseline="0" dirty="0" smtClean="0"/>
              <a:t> locations/</a:t>
            </a:r>
            <a:r>
              <a:rPr lang="nb-NO" baseline="0" dirty="0" err="1" smtClean="0"/>
              <a:t>endpoints</a:t>
            </a:r>
            <a:endParaRPr lang="en-GB" dirty="0"/>
          </a:p>
        </p:txBody>
      </p:sp>
      <p:sp>
        <p:nvSpPr>
          <p:cNvPr id="4" name="Plassholder for lysbildenummer 3"/>
          <p:cNvSpPr>
            <a:spLocks noGrp="1"/>
          </p:cNvSpPr>
          <p:nvPr>
            <p:ph type="sldNum" sz="quarter" idx="10"/>
          </p:nvPr>
        </p:nvSpPr>
        <p:spPr/>
        <p:txBody>
          <a:bodyPr/>
          <a:lstStyle/>
          <a:p>
            <a:fld id="{647CF918-AC44-4BDF-B5F7-0EB318FA939F}" type="slidenum">
              <a:rPr lang="en-GB" smtClean="0"/>
              <a:t>16</a:t>
            </a:fld>
            <a:endParaRPr lang="en-GB"/>
          </a:p>
        </p:txBody>
      </p:sp>
      <p:sp>
        <p:nvSpPr>
          <p:cNvPr id="5" name="Plassholder for dato 4"/>
          <p:cNvSpPr>
            <a:spLocks noGrp="1"/>
          </p:cNvSpPr>
          <p:nvPr>
            <p:ph type="dt" idx="11"/>
          </p:nvPr>
        </p:nvSpPr>
        <p:spPr/>
        <p:txBody>
          <a:bodyPr/>
          <a:lstStyle/>
          <a:p>
            <a:endParaRPr lang="en-GB"/>
          </a:p>
        </p:txBody>
      </p:sp>
    </p:spTree>
    <p:extLst>
      <p:ext uri="{BB962C8B-B14F-4D97-AF65-F5344CB8AC3E}">
        <p14:creationId xmlns:p14="http://schemas.microsoft.com/office/powerpoint/2010/main" val="400765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en-GB"/>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en-GB"/>
          </a:p>
        </p:txBody>
      </p:sp>
      <p:sp>
        <p:nvSpPr>
          <p:cNvPr id="4" name="Plassholder for dato 3"/>
          <p:cNvSpPr>
            <a:spLocks noGrp="1"/>
          </p:cNvSpPr>
          <p:nvPr>
            <p:ph type="dt" sz="half" idx="10"/>
          </p:nvPr>
        </p:nvSpPr>
        <p:spPr/>
        <p:txBody>
          <a:bodyPr/>
          <a:lstStyle/>
          <a:p>
            <a:fld id="{F77ABE82-5380-4F3D-BC62-437894804535}" type="datetime1">
              <a:rPr lang="en-GB" smtClean="0"/>
              <a:t>30/07/2018</a:t>
            </a:fld>
            <a:endParaRPr lang="en-GB"/>
          </a:p>
        </p:txBody>
      </p:sp>
      <p:sp>
        <p:nvSpPr>
          <p:cNvPr id="5" name="Plassholder for bunntekst 4"/>
          <p:cNvSpPr>
            <a:spLocks noGrp="1"/>
          </p:cNvSpPr>
          <p:nvPr>
            <p:ph type="ftr" sz="quarter" idx="11"/>
          </p:nvPr>
        </p:nvSpPr>
        <p:spPr/>
        <p:txBody>
          <a:bodyPr/>
          <a:lstStyle/>
          <a:p>
            <a:endParaRPr lang="en-GB"/>
          </a:p>
        </p:txBody>
      </p:sp>
      <p:sp>
        <p:nvSpPr>
          <p:cNvPr id="6" name="Plassholder for lysbildenummer 5"/>
          <p:cNvSpPr>
            <a:spLocks noGrp="1"/>
          </p:cNvSpPr>
          <p:nvPr>
            <p:ph type="sldNum" sz="quarter" idx="12"/>
          </p:nvPr>
        </p:nvSpPr>
        <p:spPr/>
        <p:txBody>
          <a:bodyPr/>
          <a:lstStyle/>
          <a:p>
            <a:fld id="{9B62A642-5BE4-42F8-9ECB-DDEE0F44F686}" type="slidenum">
              <a:rPr lang="en-GB" smtClean="0"/>
              <a:t>‹#›</a:t>
            </a:fld>
            <a:endParaRPr lang="en-GB"/>
          </a:p>
        </p:txBody>
      </p:sp>
      <p:pic>
        <p:nvPicPr>
          <p:cNvPr id="7" name="Bilde 6"/>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174154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en-GB"/>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GB"/>
          </a:p>
        </p:txBody>
      </p:sp>
      <p:sp>
        <p:nvSpPr>
          <p:cNvPr id="4" name="Plassholder for dato 3"/>
          <p:cNvSpPr>
            <a:spLocks noGrp="1"/>
          </p:cNvSpPr>
          <p:nvPr>
            <p:ph type="dt" sz="half" idx="10"/>
          </p:nvPr>
        </p:nvSpPr>
        <p:spPr/>
        <p:txBody>
          <a:bodyPr/>
          <a:lstStyle/>
          <a:p>
            <a:fld id="{40ACDEFC-CC05-42B5-B098-F21411306319}" type="datetime1">
              <a:rPr lang="en-GB" smtClean="0"/>
              <a:t>30/07/2018</a:t>
            </a:fld>
            <a:endParaRPr lang="en-GB"/>
          </a:p>
        </p:txBody>
      </p:sp>
      <p:sp>
        <p:nvSpPr>
          <p:cNvPr id="5" name="Plassholder for bunntekst 4"/>
          <p:cNvSpPr>
            <a:spLocks noGrp="1"/>
          </p:cNvSpPr>
          <p:nvPr>
            <p:ph type="ftr" sz="quarter" idx="11"/>
          </p:nvPr>
        </p:nvSpPr>
        <p:spPr/>
        <p:txBody>
          <a:bodyPr/>
          <a:lstStyle/>
          <a:p>
            <a:endParaRPr lang="en-GB"/>
          </a:p>
        </p:txBody>
      </p:sp>
      <p:sp>
        <p:nvSpPr>
          <p:cNvPr id="6" name="Plassholder for lysbildenummer 5"/>
          <p:cNvSpPr>
            <a:spLocks noGrp="1"/>
          </p:cNvSpPr>
          <p:nvPr>
            <p:ph type="sldNum" sz="quarter" idx="12"/>
          </p:nvPr>
        </p:nvSpPr>
        <p:spPr/>
        <p:txBody>
          <a:bodyPr/>
          <a:lstStyle/>
          <a:p>
            <a:fld id="{9B62A642-5BE4-42F8-9ECB-DDEE0F44F686}" type="slidenum">
              <a:rPr lang="en-GB" smtClean="0"/>
              <a:t>‹#›</a:t>
            </a:fld>
            <a:endParaRPr lang="en-GB"/>
          </a:p>
        </p:txBody>
      </p:sp>
    </p:spTree>
    <p:extLst>
      <p:ext uri="{BB962C8B-B14F-4D97-AF65-F5344CB8AC3E}">
        <p14:creationId xmlns:p14="http://schemas.microsoft.com/office/powerpoint/2010/main" val="147444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en-GB"/>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GB"/>
          </a:p>
        </p:txBody>
      </p:sp>
      <p:sp>
        <p:nvSpPr>
          <p:cNvPr id="4" name="Plassholder for dato 3"/>
          <p:cNvSpPr>
            <a:spLocks noGrp="1"/>
          </p:cNvSpPr>
          <p:nvPr>
            <p:ph type="dt" sz="half" idx="10"/>
          </p:nvPr>
        </p:nvSpPr>
        <p:spPr/>
        <p:txBody>
          <a:bodyPr/>
          <a:lstStyle/>
          <a:p>
            <a:fld id="{DBF88032-79A6-4CAE-847A-7778CCD9ED52}" type="datetime1">
              <a:rPr lang="en-GB" smtClean="0"/>
              <a:t>30/07/2018</a:t>
            </a:fld>
            <a:endParaRPr lang="en-GB"/>
          </a:p>
        </p:txBody>
      </p:sp>
      <p:sp>
        <p:nvSpPr>
          <p:cNvPr id="5" name="Plassholder for bunntekst 4"/>
          <p:cNvSpPr>
            <a:spLocks noGrp="1"/>
          </p:cNvSpPr>
          <p:nvPr>
            <p:ph type="ftr" sz="quarter" idx="11"/>
          </p:nvPr>
        </p:nvSpPr>
        <p:spPr/>
        <p:txBody>
          <a:bodyPr/>
          <a:lstStyle/>
          <a:p>
            <a:endParaRPr lang="en-GB"/>
          </a:p>
        </p:txBody>
      </p:sp>
      <p:sp>
        <p:nvSpPr>
          <p:cNvPr id="6" name="Plassholder for lysbildenummer 5"/>
          <p:cNvSpPr>
            <a:spLocks noGrp="1"/>
          </p:cNvSpPr>
          <p:nvPr>
            <p:ph type="sldNum" sz="quarter" idx="12"/>
          </p:nvPr>
        </p:nvSpPr>
        <p:spPr/>
        <p:txBody>
          <a:bodyPr/>
          <a:lstStyle/>
          <a:p>
            <a:fld id="{9B62A642-5BE4-42F8-9ECB-DDEE0F44F686}" type="slidenum">
              <a:rPr lang="en-GB" smtClean="0"/>
              <a:t>‹#›</a:t>
            </a:fld>
            <a:endParaRPr lang="en-GB"/>
          </a:p>
        </p:txBody>
      </p:sp>
    </p:spTree>
    <p:extLst>
      <p:ext uri="{BB962C8B-B14F-4D97-AF65-F5344CB8AC3E}">
        <p14:creationId xmlns:p14="http://schemas.microsoft.com/office/powerpoint/2010/main" val="761224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FC-Image">
    <p:spTree>
      <p:nvGrpSpPr>
        <p:cNvPr id="1" name=""/>
        <p:cNvGrpSpPr/>
        <p:nvPr/>
      </p:nvGrpSpPr>
      <p:grpSpPr>
        <a:xfrm>
          <a:off x="0" y="0"/>
          <a:ext cx="0" cy="0"/>
          <a:chOff x="0" y="0"/>
          <a:chExt cx="0" cy="0"/>
        </a:xfrm>
      </p:grpSpPr>
      <p:pic>
        <p:nvPicPr>
          <p:cNvPr id="3" name="Bilde 2"/>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
        <p:nvSpPr>
          <p:cNvPr id="4" name="Plassholder for tekst 3"/>
          <p:cNvSpPr>
            <a:spLocks noGrp="1"/>
          </p:cNvSpPr>
          <p:nvPr>
            <p:ph type="body" sz="quarter" idx="10" hasCustomPrompt="1"/>
          </p:nvPr>
        </p:nvSpPr>
        <p:spPr>
          <a:xfrm>
            <a:off x="11372045" y="6465194"/>
            <a:ext cx="819956" cy="392806"/>
          </a:xfrm>
          <a:prstGeom prst="rect">
            <a:avLst/>
          </a:prstGeom>
        </p:spPr>
        <p:txBody>
          <a:bodyPr/>
          <a:lstStyle>
            <a:lvl1pPr marL="0" indent="0">
              <a:buNone/>
              <a:defRPr/>
            </a:lvl1pPr>
          </a:lstStyle>
          <a:p>
            <a:pPr lvl="0"/>
            <a:fld id="{710EB3AB-1133-42F7-AD47-6273B5DB07ED}" type="slidenum">
              <a:rPr lang="en-GB" smtClean="0"/>
              <a:t>‹#›</a:t>
            </a:fld>
            <a:endParaRPr lang="en-GB" dirty="0"/>
          </a:p>
        </p:txBody>
      </p:sp>
    </p:spTree>
    <p:extLst>
      <p:ext uri="{BB962C8B-B14F-4D97-AF65-F5344CB8AC3E}">
        <p14:creationId xmlns:p14="http://schemas.microsoft.com/office/powerpoint/2010/main" val="2969108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tellysbil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nb-NO" smtClean="0"/>
              <a:t>Klikk for å redigere tittelstil</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en-US" dirty="0"/>
          </a:p>
        </p:txBody>
      </p:sp>
      <p:sp>
        <p:nvSpPr>
          <p:cNvPr id="4" name="Date Placeholder 3"/>
          <p:cNvSpPr>
            <a:spLocks noGrp="1"/>
          </p:cNvSpPr>
          <p:nvPr>
            <p:ph type="dt" sz="half" idx="10"/>
          </p:nvPr>
        </p:nvSpPr>
        <p:spPr/>
        <p:txBody>
          <a:bodyPr/>
          <a:lstStyle/>
          <a:p>
            <a:fld id="{3DCA45DF-B120-431C-A5A8-F6FF2533F483}" type="datetime1">
              <a:rPr lang="en-GB" smtClean="0"/>
              <a:t>30/07/2018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62A642-5BE4-42F8-9ECB-DDEE0F44F686}"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6345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Klikk for å redigere tittelstil</a:t>
            </a:r>
            <a:endParaRPr lang="en-US" dirty="0"/>
          </a:p>
        </p:txBody>
      </p:sp>
      <p:sp>
        <p:nvSpPr>
          <p:cNvPr id="3" name="Content Placeholder 2"/>
          <p:cNvSpPr>
            <a:spLocks noGrp="1"/>
          </p:cNvSpPr>
          <p:nvPr>
            <p:ph idx="1"/>
          </p:nvPr>
        </p:nvSpPr>
        <p:spPr/>
        <p:txBody>
          <a:bodyPr anchor="ct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4" name="Date Placeholder 3"/>
          <p:cNvSpPr>
            <a:spLocks noGrp="1"/>
          </p:cNvSpPr>
          <p:nvPr>
            <p:ph type="dt" sz="half" idx="10"/>
          </p:nvPr>
        </p:nvSpPr>
        <p:spPr/>
        <p:txBody>
          <a:bodyPr/>
          <a:lstStyle/>
          <a:p>
            <a:fld id="{D43446C2-5314-4549-B741-EFD8D2E963F8}" type="datetime1">
              <a:rPr lang="en-GB" smtClean="0"/>
              <a:t>30/07/2018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62A642-5BE4-42F8-9ECB-DDEE0F44F686}" type="slidenum">
              <a:rPr lang="en-GB" smtClean="0"/>
              <a:t>‹#›</a:t>
            </a:fld>
            <a:endParaRPr lang="en-GB"/>
          </a:p>
        </p:txBody>
      </p:sp>
      <p:pic>
        <p:nvPicPr>
          <p:cNvPr id="7" name="Bilde 6"/>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1829093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nb-NO" smtClean="0"/>
              <a:t>Klikk for å redigere tittelstil</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Rediger tekststiler i malen</a:t>
            </a:r>
          </a:p>
        </p:txBody>
      </p:sp>
      <p:sp>
        <p:nvSpPr>
          <p:cNvPr id="4" name="Date Placeholder 3"/>
          <p:cNvSpPr>
            <a:spLocks noGrp="1"/>
          </p:cNvSpPr>
          <p:nvPr>
            <p:ph type="dt" sz="half" idx="10"/>
          </p:nvPr>
        </p:nvSpPr>
        <p:spPr/>
        <p:txBody>
          <a:bodyPr/>
          <a:lstStyle/>
          <a:p>
            <a:fld id="{4DB931AF-199F-42EB-B258-60CB1AC74376}" type="datetime1">
              <a:rPr lang="en-GB" smtClean="0"/>
              <a:t>30/07/2018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62A642-5BE4-42F8-9ECB-DDEE0F44F686}" type="slidenum">
              <a:rPr lang="en-GB" smtClean="0"/>
              <a:t>‹#›</a:t>
            </a:fld>
            <a:endParaRPr lang="en-GB"/>
          </a:p>
        </p:txBody>
      </p:sp>
      <p:pic>
        <p:nvPicPr>
          <p:cNvPr id="7" name="Bilde 6"/>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3638519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Klikk for å redigere tittelstil</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5" name="Date Placeholder 4"/>
          <p:cNvSpPr>
            <a:spLocks noGrp="1"/>
          </p:cNvSpPr>
          <p:nvPr>
            <p:ph type="dt" sz="half" idx="10"/>
          </p:nvPr>
        </p:nvSpPr>
        <p:spPr/>
        <p:txBody>
          <a:bodyPr/>
          <a:lstStyle/>
          <a:p>
            <a:fld id="{DD99EFA0-856E-4C6D-AFC8-543B4E101733}" type="datetime1">
              <a:rPr lang="en-GB" smtClean="0"/>
              <a:t>30/07/2018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62A642-5BE4-42F8-9ECB-DDEE0F44F686}" type="slidenum">
              <a:rPr lang="en-GB" smtClean="0"/>
              <a:t>‹#›</a:t>
            </a:fld>
            <a:endParaRPr lang="en-GB"/>
          </a:p>
        </p:txBody>
      </p:sp>
      <p:pic>
        <p:nvPicPr>
          <p:cNvPr id="8" name="Bilde 7"/>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2495856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Klikk for å redigere tittelstil</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7" name="Date Placeholder 6"/>
          <p:cNvSpPr>
            <a:spLocks noGrp="1"/>
          </p:cNvSpPr>
          <p:nvPr>
            <p:ph type="dt" sz="half" idx="10"/>
          </p:nvPr>
        </p:nvSpPr>
        <p:spPr/>
        <p:txBody>
          <a:bodyPr/>
          <a:lstStyle/>
          <a:p>
            <a:fld id="{8DED260D-89E0-4E51-A489-4123D555DF47}" type="datetime1">
              <a:rPr lang="en-GB" smtClean="0"/>
              <a:t>30/07/2018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B62A642-5BE4-42F8-9ECB-DDEE0F44F686}" type="slidenum">
              <a:rPr lang="en-GB" smtClean="0"/>
              <a:t>‹#›</a:t>
            </a:fld>
            <a:endParaRPr lang="en-GB"/>
          </a:p>
        </p:txBody>
      </p:sp>
      <p:pic>
        <p:nvPicPr>
          <p:cNvPr id="10" name="Bilde 9"/>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357156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Klikk for å redigere tittelstil</a:t>
            </a:r>
            <a:endParaRPr lang="en-US" dirty="0"/>
          </a:p>
        </p:txBody>
      </p:sp>
      <p:sp>
        <p:nvSpPr>
          <p:cNvPr id="3" name="Date Placeholder 2"/>
          <p:cNvSpPr>
            <a:spLocks noGrp="1"/>
          </p:cNvSpPr>
          <p:nvPr>
            <p:ph type="dt" sz="half" idx="10"/>
          </p:nvPr>
        </p:nvSpPr>
        <p:spPr/>
        <p:txBody>
          <a:bodyPr/>
          <a:lstStyle/>
          <a:p>
            <a:fld id="{0540A149-3AEF-4239-AFC7-DC907D3EC5CB}" type="datetime1">
              <a:rPr lang="en-GB" smtClean="0"/>
              <a:t>30/07/2018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B62A642-5BE4-42F8-9ECB-DDEE0F44F686}" type="slidenum">
              <a:rPr lang="en-GB" smtClean="0"/>
              <a:t>‹#›</a:t>
            </a:fld>
            <a:endParaRPr lang="en-GB"/>
          </a:p>
        </p:txBody>
      </p:sp>
      <p:pic>
        <p:nvPicPr>
          <p:cNvPr id="6" name="Bilde 5"/>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2823437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FE2484-C09E-45C3-91B1-AA7CC7E01EE3}" type="datetime1">
              <a:rPr lang="en-GB" smtClean="0"/>
              <a:t>30/07/2018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B62A642-5BE4-42F8-9ECB-DDEE0F44F686}" type="slidenum">
              <a:rPr lang="en-GB" smtClean="0"/>
              <a:t>‹#›</a:t>
            </a:fld>
            <a:endParaRPr lang="en-GB"/>
          </a:p>
        </p:txBody>
      </p:sp>
    </p:spTree>
    <p:extLst>
      <p:ext uri="{BB962C8B-B14F-4D97-AF65-F5344CB8AC3E}">
        <p14:creationId xmlns:p14="http://schemas.microsoft.com/office/powerpoint/2010/main" val="61874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en-GB"/>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GB"/>
          </a:p>
        </p:txBody>
      </p:sp>
      <p:sp>
        <p:nvSpPr>
          <p:cNvPr id="4" name="Plassholder for dato 3"/>
          <p:cNvSpPr>
            <a:spLocks noGrp="1"/>
          </p:cNvSpPr>
          <p:nvPr>
            <p:ph type="dt" sz="half" idx="10"/>
          </p:nvPr>
        </p:nvSpPr>
        <p:spPr/>
        <p:txBody>
          <a:bodyPr/>
          <a:lstStyle/>
          <a:p>
            <a:fld id="{C5190053-497E-4221-8774-4AE4800C4853}" type="datetime1">
              <a:rPr lang="en-GB" smtClean="0"/>
              <a:t>30/07/2018</a:t>
            </a:fld>
            <a:endParaRPr lang="en-GB"/>
          </a:p>
        </p:txBody>
      </p:sp>
      <p:sp>
        <p:nvSpPr>
          <p:cNvPr id="5" name="Plassholder for bunntekst 4"/>
          <p:cNvSpPr>
            <a:spLocks noGrp="1"/>
          </p:cNvSpPr>
          <p:nvPr>
            <p:ph type="ftr" sz="quarter" idx="11"/>
          </p:nvPr>
        </p:nvSpPr>
        <p:spPr/>
        <p:txBody>
          <a:bodyPr/>
          <a:lstStyle/>
          <a:p>
            <a:endParaRPr lang="en-GB"/>
          </a:p>
        </p:txBody>
      </p:sp>
      <p:sp>
        <p:nvSpPr>
          <p:cNvPr id="6" name="Plassholder for lysbildenummer 5"/>
          <p:cNvSpPr>
            <a:spLocks noGrp="1"/>
          </p:cNvSpPr>
          <p:nvPr>
            <p:ph type="sldNum" sz="quarter" idx="12"/>
          </p:nvPr>
        </p:nvSpPr>
        <p:spPr/>
        <p:txBody>
          <a:bodyPr/>
          <a:lstStyle/>
          <a:p>
            <a:fld id="{9B62A642-5BE4-42F8-9ECB-DDEE0F44F686}" type="slidenum">
              <a:rPr lang="en-GB" smtClean="0"/>
              <a:t>‹#›</a:t>
            </a:fld>
            <a:endParaRPr lang="en-GB"/>
          </a:p>
        </p:txBody>
      </p:sp>
      <p:pic>
        <p:nvPicPr>
          <p:cNvPr id="7" name="Bilde 6"/>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3136551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nb-NO" smtClean="0"/>
              <a:t>Klikk for å redigere tittelstil</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Rediger tekststiler i malen</a:t>
            </a:r>
          </a:p>
        </p:txBody>
      </p:sp>
      <p:sp>
        <p:nvSpPr>
          <p:cNvPr id="5" name="Date Placeholder 4"/>
          <p:cNvSpPr>
            <a:spLocks noGrp="1"/>
          </p:cNvSpPr>
          <p:nvPr>
            <p:ph type="dt" sz="half" idx="10"/>
          </p:nvPr>
        </p:nvSpPr>
        <p:spPr/>
        <p:txBody>
          <a:bodyPr/>
          <a:lstStyle/>
          <a:p>
            <a:fld id="{856D923D-C0CA-465D-BEE2-7BEA00E1B23C}" type="datetime1">
              <a:rPr lang="en-GB" smtClean="0"/>
              <a:t>30/07/2018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62A642-5BE4-42F8-9ECB-DDEE0F44F686}" type="slidenum">
              <a:rPr lang="en-GB" smtClean="0"/>
              <a:t>‹#›</a:t>
            </a:fld>
            <a:endParaRPr lang="en-GB"/>
          </a:p>
        </p:txBody>
      </p:sp>
      <p:pic>
        <p:nvPicPr>
          <p:cNvPr id="8" name="Bilde 7"/>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3915469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nb-NO" smtClean="0"/>
              <a:t>Klikk for å redigere tittelstil</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b-NO" smtClean="0"/>
              <a:t>Klikk ikonet for å legge til et bilde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Rediger tekststiler i malen</a:t>
            </a:r>
          </a:p>
        </p:txBody>
      </p:sp>
      <p:sp>
        <p:nvSpPr>
          <p:cNvPr id="5" name="Date Placeholder 4"/>
          <p:cNvSpPr>
            <a:spLocks noGrp="1"/>
          </p:cNvSpPr>
          <p:nvPr>
            <p:ph type="dt" sz="half" idx="10"/>
          </p:nvPr>
        </p:nvSpPr>
        <p:spPr/>
        <p:txBody>
          <a:bodyPr/>
          <a:lstStyle/>
          <a:p>
            <a:fld id="{B9113EF1-A219-4B11-8C69-A96440001D00}" type="datetime1">
              <a:rPr lang="en-GB" smtClean="0"/>
              <a:t>30/07/2018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B62A642-5BE4-42F8-9ECB-DDEE0F44F686}" type="slidenum">
              <a:rPr lang="en-GB" smtClean="0"/>
              <a:t>‹#›</a:t>
            </a:fld>
            <a:endParaRPr lang="en-GB"/>
          </a:p>
        </p:txBody>
      </p:sp>
      <p:pic>
        <p:nvPicPr>
          <p:cNvPr id="8" name="Bilde 7"/>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3340190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abilde med bilde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Klikk for å redigere tittelstil</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b-NO" smtClean="0"/>
              <a:t>Klikk ikonet for å legge til et bilde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b-NO" smtClean="0"/>
              <a:t>Rediger tekststiler i malen</a:t>
            </a:r>
          </a:p>
        </p:txBody>
      </p:sp>
      <p:sp>
        <p:nvSpPr>
          <p:cNvPr id="3" name="Date Placeholder 2"/>
          <p:cNvSpPr>
            <a:spLocks noGrp="1"/>
          </p:cNvSpPr>
          <p:nvPr>
            <p:ph type="dt" sz="half" idx="10"/>
          </p:nvPr>
        </p:nvSpPr>
        <p:spPr/>
        <p:txBody>
          <a:bodyPr/>
          <a:lstStyle/>
          <a:p>
            <a:fld id="{E891BDD3-C807-4414-9899-690558E9EAD0}" type="datetime1">
              <a:rPr lang="en-GB" smtClean="0"/>
              <a:t>30/07/2018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B62A642-5BE4-42F8-9ECB-DDEE0F44F686}" type="slidenum">
              <a:rPr lang="en-GB" smtClean="0"/>
              <a:t>‹#›</a:t>
            </a:fld>
            <a:endParaRPr lang="en-GB"/>
          </a:p>
        </p:txBody>
      </p:sp>
    </p:spTree>
    <p:extLst>
      <p:ext uri="{BB962C8B-B14F-4D97-AF65-F5344CB8AC3E}">
        <p14:creationId xmlns:p14="http://schemas.microsoft.com/office/powerpoint/2010/main" val="1299719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tel og tekst">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nb-NO" smtClean="0"/>
              <a:t>Klikk for å redigere tittelstil</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Rediger tekststiler i malen</a:t>
            </a:r>
          </a:p>
        </p:txBody>
      </p:sp>
      <p:sp>
        <p:nvSpPr>
          <p:cNvPr id="4" name="Date Placeholder 3"/>
          <p:cNvSpPr>
            <a:spLocks noGrp="1"/>
          </p:cNvSpPr>
          <p:nvPr>
            <p:ph type="dt" sz="half" idx="10"/>
          </p:nvPr>
        </p:nvSpPr>
        <p:spPr/>
        <p:txBody>
          <a:bodyPr/>
          <a:lstStyle/>
          <a:p>
            <a:fld id="{0DBA20D6-3E76-4E04-B71C-9F0EEA23127C}" type="datetime1">
              <a:rPr lang="en-GB" smtClean="0"/>
              <a:t>30/07/2018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62A642-5BE4-42F8-9ECB-DDEE0F44F686}" type="slidenum">
              <a:rPr lang="en-GB" smtClean="0"/>
              <a:t>‹#›</a:t>
            </a:fld>
            <a:endParaRPr lang="en-GB"/>
          </a:p>
        </p:txBody>
      </p:sp>
    </p:spTree>
    <p:extLst>
      <p:ext uri="{BB962C8B-B14F-4D97-AF65-F5344CB8AC3E}">
        <p14:creationId xmlns:p14="http://schemas.microsoft.com/office/powerpoint/2010/main" val="1693187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itat med tekst">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nb-NO" smtClean="0"/>
              <a:t>Klikk for å redigere tittelstil</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b-NO" smtClean="0"/>
              <a:t>Rediger tekststiler i malen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Rediger tekststiler i malen</a:t>
            </a:r>
          </a:p>
        </p:txBody>
      </p:sp>
      <p:sp>
        <p:nvSpPr>
          <p:cNvPr id="4" name="Date Placeholder 3"/>
          <p:cNvSpPr>
            <a:spLocks noGrp="1"/>
          </p:cNvSpPr>
          <p:nvPr>
            <p:ph type="dt" sz="half" idx="10"/>
          </p:nvPr>
        </p:nvSpPr>
        <p:spPr/>
        <p:txBody>
          <a:bodyPr/>
          <a:lstStyle/>
          <a:p>
            <a:fld id="{47A1280C-82F4-44C3-A242-C0E38B5D2E0E}" type="datetime1">
              <a:rPr lang="en-GB" smtClean="0"/>
              <a:t>30/07/2018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62A642-5BE4-42F8-9ECB-DDEE0F44F686}"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9608837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vnekort">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nb-NO" smtClean="0"/>
              <a:t>Klikk for å redigere tittelstil</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Rediger tekststiler i malen</a:t>
            </a:r>
          </a:p>
        </p:txBody>
      </p:sp>
      <p:sp>
        <p:nvSpPr>
          <p:cNvPr id="4" name="Date Placeholder 3"/>
          <p:cNvSpPr>
            <a:spLocks noGrp="1"/>
          </p:cNvSpPr>
          <p:nvPr>
            <p:ph type="dt" sz="half" idx="10"/>
          </p:nvPr>
        </p:nvSpPr>
        <p:spPr/>
        <p:txBody>
          <a:bodyPr/>
          <a:lstStyle/>
          <a:p>
            <a:fld id="{B132F7F5-2FEC-4A19-80E6-7735DDD63324}" type="datetime1">
              <a:rPr lang="en-GB" smtClean="0"/>
              <a:t>30/07/2018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62A642-5BE4-42F8-9ECB-DDEE0F44F686}" type="slidenum">
              <a:rPr lang="en-GB" smtClean="0"/>
              <a:t>‹#›</a:t>
            </a:fld>
            <a:endParaRPr lang="en-GB"/>
          </a:p>
        </p:txBody>
      </p:sp>
    </p:spTree>
    <p:extLst>
      <p:ext uri="{BB962C8B-B14F-4D97-AF65-F5344CB8AC3E}">
        <p14:creationId xmlns:p14="http://schemas.microsoft.com/office/powerpoint/2010/main" val="13849695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vnekort med sitat">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nb-NO" smtClean="0"/>
              <a:t>Klikk for å redigere tittelstil</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nb-NO" smtClean="0"/>
              <a:t>Rediger tekststiler i malen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Rediger tekststiler i malen</a:t>
            </a:r>
          </a:p>
        </p:txBody>
      </p:sp>
      <p:sp>
        <p:nvSpPr>
          <p:cNvPr id="4" name="Date Placeholder 3"/>
          <p:cNvSpPr>
            <a:spLocks noGrp="1"/>
          </p:cNvSpPr>
          <p:nvPr>
            <p:ph type="dt" sz="half" idx="10"/>
          </p:nvPr>
        </p:nvSpPr>
        <p:spPr/>
        <p:txBody>
          <a:bodyPr/>
          <a:lstStyle/>
          <a:p>
            <a:fld id="{CE9F9B7E-4B31-4CBB-84FB-C4B6269D70C0}" type="datetime1">
              <a:rPr lang="en-GB" smtClean="0"/>
              <a:t>30/07/2018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62A642-5BE4-42F8-9ECB-DDEE0F44F686}"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88616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ann eller Usan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nb-NO" smtClean="0"/>
              <a:t>Klikk for å redigere tittelstil</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nb-NO" smtClean="0"/>
              <a:t>Rediger tekststiler i malen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Rediger tekststiler i malen</a:t>
            </a:r>
          </a:p>
        </p:txBody>
      </p:sp>
      <p:sp>
        <p:nvSpPr>
          <p:cNvPr id="4" name="Date Placeholder 3"/>
          <p:cNvSpPr>
            <a:spLocks noGrp="1"/>
          </p:cNvSpPr>
          <p:nvPr>
            <p:ph type="dt" sz="half" idx="10"/>
          </p:nvPr>
        </p:nvSpPr>
        <p:spPr/>
        <p:txBody>
          <a:bodyPr/>
          <a:lstStyle/>
          <a:p>
            <a:fld id="{DBB46791-D774-4A95-BBC9-D3D8A70B9E46}" type="datetime1">
              <a:rPr lang="en-GB" smtClean="0"/>
              <a:t>30/07/2018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62A642-5BE4-42F8-9ECB-DDEE0F44F686}" type="slidenum">
              <a:rPr lang="en-GB" smtClean="0"/>
              <a:t>‹#›</a:t>
            </a:fld>
            <a:endParaRPr lang="en-GB"/>
          </a:p>
        </p:txBody>
      </p:sp>
    </p:spTree>
    <p:extLst>
      <p:ext uri="{BB962C8B-B14F-4D97-AF65-F5344CB8AC3E}">
        <p14:creationId xmlns:p14="http://schemas.microsoft.com/office/powerpoint/2010/main" val="2266189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nb-NO" smtClean="0"/>
              <a:t>Klikk for å redigere tittelstil</a:t>
            </a:r>
            <a:endParaRPr lang="en-US" dirty="0"/>
          </a:p>
        </p:txBody>
      </p:sp>
      <p:sp>
        <p:nvSpPr>
          <p:cNvPr id="3" name="Vertical Text Placeholder 2"/>
          <p:cNvSpPr>
            <a:spLocks noGrp="1"/>
          </p:cNvSpPr>
          <p:nvPr>
            <p:ph type="body" orient="vert" idx="1"/>
          </p:nvPr>
        </p:nvSpPr>
        <p:spPr/>
        <p:txBody>
          <a:bodyPr vert="eaVert" ancho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4" name="Date Placeholder 3"/>
          <p:cNvSpPr>
            <a:spLocks noGrp="1"/>
          </p:cNvSpPr>
          <p:nvPr>
            <p:ph type="dt" sz="half" idx="10"/>
          </p:nvPr>
        </p:nvSpPr>
        <p:spPr/>
        <p:txBody>
          <a:bodyPr/>
          <a:lstStyle/>
          <a:p>
            <a:fld id="{D9C576DD-F543-4AE6-900F-356594E17085}" type="datetime1">
              <a:rPr lang="en-GB" smtClean="0"/>
              <a:t>30/07/2018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62A642-5BE4-42F8-9ECB-DDEE0F44F686}" type="slidenum">
              <a:rPr lang="en-GB" smtClean="0"/>
              <a:t>‹#›</a:t>
            </a:fld>
            <a:endParaRPr lang="en-GB"/>
          </a:p>
        </p:txBody>
      </p:sp>
    </p:spTree>
    <p:extLst>
      <p:ext uri="{BB962C8B-B14F-4D97-AF65-F5344CB8AC3E}">
        <p14:creationId xmlns:p14="http://schemas.microsoft.com/office/powerpoint/2010/main" val="2327622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nb-NO" smtClean="0"/>
              <a:t>Klikk for å redigere tittelstil</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4" name="Date Placeholder 3"/>
          <p:cNvSpPr>
            <a:spLocks noGrp="1"/>
          </p:cNvSpPr>
          <p:nvPr>
            <p:ph type="dt" sz="half" idx="10"/>
          </p:nvPr>
        </p:nvSpPr>
        <p:spPr/>
        <p:txBody>
          <a:bodyPr/>
          <a:lstStyle/>
          <a:p>
            <a:fld id="{0ADEC3C7-6A73-4039-BBCF-AC54E5469844}" type="datetime1">
              <a:rPr lang="en-GB" smtClean="0"/>
              <a:t>30/07/2018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B62A642-5BE4-42F8-9ECB-DDEE0F44F686}" type="slidenum">
              <a:rPr lang="en-GB" smtClean="0"/>
              <a:t>‹#›</a:t>
            </a:fld>
            <a:endParaRPr lang="en-GB"/>
          </a:p>
        </p:txBody>
      </p:sp>
    </p:spTree>
    <p:extLst>
      <p:ext uri="{BB962C8B-B14F-4D97-AF65-F5344CB8AC3E}">
        <p14:creationId xmlns:p14="http://schemas.microsoft.com/office/powerpoint/2010/main" val="394592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en-GB"/>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4DB43895-42AE-4A7E-A27B-EB73932441BA}" type="datetime1">
              <a:rPr lang="en-GB" smtClean="0"/>
              <a:t>30/07/2018</a:t>
            </a:fld>
            <a:endParaRPr lang="en-GB"/>
          </a:p>
        </p:txBody>
      </p:sp>
      <p:sp>
        <p:nvSpPr>
          <p:cNvPr id="5" name="Plassholder for bunntekst 4"/>
          <p:cNvSpPr>
            <a:spLocks noGrp="1"/>
          </p:cNvSpPr>
          <p:nvPr>
            <p:ph type="ftr" sz="quarter" idx="11"/>
          </p:nvPr>
        </p:nvSpPr>
        <p:spPr/>
        <p:txBody>
          <a:bodyPr/>
          <a:lstStyle/>
          <a:p>
            <a:endParaRPr lang="en-GB"/>
          </a:p>
        </p:txBody>
      </p:sp>
      <p:sp>
        <p:nvSpPr>
          <p:cNvPr id="6" name="Plassholder for lysbildenummer 5"/>
          <p:cNvSpPr>
            <a:spLocks noGrp="1"/>
          </p:cNvSpPr>
          <p:nvPr>
            <p:ph type="sldNum" sz="quarter" idx="12"/>
          </p:nvPr>
        </p:nvSpPr>
        <p:spPr/>
        <p:txBody>
          <a:bodyPr/>
          <a:lstStyle/>
          <a:p>
            <a:fld id="{9B62A642-5BE4-42F8-9ECB-DDEE0F44F686}" type="slidenum">
              <a:rPr lang="en-GB" smtClean="0"/>
              <a:t>‹#›</a:t>
            </a:fld>
            <a:endParaRPr lang="en-GB"/>
          </a:p>
        </p:txBody>
      </p:sp>
      <p:pic>
        <p:nvPicPr>
          <p:cNvPr id="7" name="Bilde 6"/>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298005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en-GB"/>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GB"/>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GB"/>
          </a:p>
        </p:txBody>
      </p:sp>
      <p:sp>
        <p:nvSpPr>
          <p:cNvPr id="5" name="Plassholder for dato 4"/>
          <p:cNvSpPr>
            <a:spLocks noGrp="1"/>
          </p:cNvSpPr>
          <p:nvPr>
            <p:ph type="dt" sz="half" idx="10"/>
          </p:nvPr>
        </p:nvSpPr>
        <p:spPr/>
        <p:txBody>
          <a:bodyPr/>
          <a:lstStyle/>
          <a:p>
            <a:fld id="{88727517-DFA7-4338-80E0-A930DCEC8C91}" type="datetime1">
              <a:rPr lang="en-GB" smtClean="0"/>
              <a:t>30/07/2018</a:t>
            </a:fld>
            <a:endParaRPr lang="en-GB"/>
          </a:p>
        </p:txBody>
      </p:sp>
      <p:sp>
        <p:nvSpPr>
          <p:cNvPr id="6" name="Plassholder for bunntekst 5"/>
          <p:cNvSpPr>
            <a:spLocks noGrp="1"/>
          </p:cNvSpPr>
          <p:nvPr>
            <p:ph type="ftr" sz="quarter" idx="11"/>
          </p:nvPr>
        </p:nvSpPr>
        <p:spPr/>
        <p:txBody>
          <a:bodyPr/>
          <a:lstStyle/>
          <a:p>
            <a:endParaRPr lang="en-GB"/>
          </a:p>
        </p:txBody>
      </p:sp>
      <p:sp>
        <p:nvSpPr>
          <p:cNvPr id="7" name="Plassholder for lysbildenummer 6"/>
          <p:cNvSpPr>
            <a:spLocks noGrp="1"/>
          </p:cNvSpPr>
          <p:nvPr>
            <p:ph type="sldNum" sz="quarter" idx="12"/>
          </p:nvPr>
        </p:nvSpPr>
        <p:spPr/>
        <p:txBody>
          <a:bodyPr/>
          <a:lstStyle/>
          <a:p>
            <a:fld id="{9B62A642-5BE4-42F8-9ECB-DDEE0F44F686}" type="slidenum">
              <a:rPr lang="en-GB" smtClean="0"/>
              <a:t>‹#›</a:t>
            </a:fld>
            <a:endParaRPr lang="en-GB"/>
          </a:p>
        </p:txBody>
      </p:sp>
      <p:pic>
        <p:nvPicPr>
          <p:cNvPr id="8" name="Bilde 7"/>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555181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en-GB"/>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GB"/>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GB"/>
          </a:p>
        </p:txBody>
      </p:sp>
      <p:sp>
        <p:nvSpPr>
          <p:cNvPr id="7" name="Plassholder for dato 6"/>
          <p:cNvSpPr>
            <a:spLocks noGrp="1"/>
          </p:cNvSpPr>
          <p:nvPr>
            <p:ph type="dt" sz="half" idx="10"/>
          </p:nvPr>
        </p:nvSpPr>
        <p:spPr/>
        <p:txBody>
          <a:bodyPr/>
          <a:lstStyle/>
          <a:p>
            <a:fld id="{E68BD6EB-4837-4AC1-BEDA-C0182171D5F4}" type="datetime1">
              <a:rPr lang="en-GB" smtClean="0"/>
              <a:t>30/07/2018</a:t>
            </a:fld>
            <a:endParaRPr lang="en-GB"/>
          </a:p>
        </p:txBody>
      </p:sp>
      <p:sp>
        <p:nvSpPr>
          <p:cNvPr id="8" name="Plassholder for bunntekst 7"/>
          <p:cNvSpPr>
            <a:spLocks noGrp="1"/>
          </p:cNvSpPr>
          <p:nvPr>
            <p:ph type="ftr" sz="quarter" idx="11"/>
          </p:nvPr>
        </p:nvSpPr>
        <p:spPr/>
        <p:txBody>
          <a:bodyPr/>
          <a:lstStyle/>
          <a:p>
            <a:endParaRPr lang="en-GB"/>
          </a:p>
        </p:txBody>
      </p:sp>
      <p:sp>
        <p:nvSpPr>
          <p:cNvPr id="9" name="Plassholder for lysbildenummer 8"/>
          <p:cNvSpPr>
            <a:spLocks noGrp="1"/>
          </p:cNvSpPr>
          <p:nvPr>
            <p:ph type="sldNum" sz="quarter" idx="12"/>
          </p:nvPr>
        </p:nvSpPr>
        <p:spPr/>
        <p:txBody>
          <a:bodyPr/>
          <a:lstStyle/>
          <a:p>
            <a:fld id="{9B62A642-5BE4-42F8-9ECB-DDEE0F44F686}" type="slidenum">
              <a:rPr lang="en-GB" smtClean="0"/>
              <a:t>‹#›</a:t>
            </a:fld>
            <a:endParaRPr lang="en-GB"/>
          </a:p>
        </p:txBody>
      </p:sp>
      <p:pic>
        <p:nvPicPr>
          <p:cNvPr id="10" name="Bilde 9"/>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111261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en-GB"/>
          </a:p>
        </p:txBody>
      </p:sp>
      <p:sp>
        <p:nvSpPr>
          <p:cNvPr id="3" name="Plassholder for dato 2"/>
          <p:cNvSpPr>
            <a:spLocks noGrp="1"/>
          </p:cNvSpPr>
          <p:nvPr>
            <p:ph type="dt" sz="half" idx="10"/>
          </p:nvPr>
        </p:nvSpPr>
        <p:spPr/>
        <p:txBody>
          <a:bodyPr/>
          <a:lstStyle/>
          <a:p>
            <a:fld id="{748C3D8C-B19A-46D9-AA34-8D70BF75E31E}" type="datetime1">
              <a:rPr lang="en-GB" smtClean="0"/>
              <a:t>30/07/2018</a:t>
            </a:fld>
            <a:endParaRPr lang="en-GB"/>
          </a:p>
        </p:txBody>
      </p:sp>
      <p:sp>
        <p:nvSpPr>
          <p:cNvPr id="4" name="Plassholder for bunntekst 3"/>
          <p:cNvSpPr>
            <a:spLocks noGrp="1"/>
          </p:cNvSpPr>
          <p:nvPr>
            <p:ph type="ftr" sz="quarter" idx="11"/>
          </p:nvPr>
        </p:nvSpPr>
        <p:spPr/>
        <p:txBody>
          <a:bodyPr/>
          <a:lstStyle/>
          <a:p>
            <a:endParaRPr lang="en-GB"/>
          </a:p>
        </p:txBody>
      </p:sp>
      <p:sp>
        <p:nvSpPr>
          <p:cNvPr id="5" name="Plassholder for lysbildenummer 4"/>
          <p:cNvSpPr>
            <a:spLocks noGrp="1"/>
          </p:cNvSpPr>
          <p:nvPr>
            <p:ph type="sldNum" sz="quarter" idx="12"/>
          </p:nvPr>
        </p:nvSpPr>
        <p:spPr/>
        <p:txBody>
          <a:bodyPr/>
          <a:lstStyle/>
          <a:p>
            <a:fld id="{9B62A642-5BE4-42F8-9ECB-DDEE0F44F686}" type="slidenum">
              <a:rPr lang="en-GB" smtClean="0"/>
              <a:t>‹#›</a:t>
            </a:fld>
            <a:endParaRPr lang="en-GB"/>
          </a:p>
        </p:txBody>
      </p:sp>
      <p:pic>
        <p:nvPicPr>
          <p:cNvPr id="6" name="Bilde 5"/>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2094697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9FC3C09B-A142-42AE-8954-6018A73A4FF3}" type="datetime1">
              <a:rPr lang="en-GB" smtClean="0"/>
              <a:t>30/07/2018</a:t>
            </a:fld>
            <a:endParaRPr lang="en-GB"/>
          </a:p>
        </p:txBody>
      </p:sp>
      <p:sp>
        <p:nvSpPr>
          <p:cNvPr id="3" name="Plassholder for bunntekst 2"/>
          <p:cNvSpPr>
            <a:spLocks noGrp="1"/>
          </p:cNvSpPr>
          <p:nvPr>
            <p:ph type="ftr" sz="quarter" idx="11"/>
          </p:nvPr>
        </p:nvSpPr>
        <p:spPr/>
        <p:txBody>
          <a:bodyPr/>
          <a:lstStyle/>
          <a:p>
            <a:endParaRPr lang="en-GB"/>
          </a:p>
        </p:txBody>
      </p:sp>
      <p:sp>
        <p:nvSpPr>
          <p:cNvPr id="4" name="Plassholder for lysbildenummer 3"/>
          <p:cNvSpPr>
            <a:spLocks noGrp="1"/>
          </p:cNvSpPr>
          <p:nvPr>
            <p:ph type="sldNum" sz="quarter" idx="12"/>
          </p:nvPr>
        </p:nvSpPr>
        <p:spPr/>
        <p:txBody>
          <a:bodyPr/>
          <a:lstStyle/>
          <a:p>
            <a:fld id="{9B62A642-5BE4-42F8-9ECB-DDEE0F44F686}" type="slidenum">
              <a:rPr lang="en-GB" smtClean="0"/>
              <a:t>‹#›</a:t>
            </a:fld>
            <a:endParaRPr lang="en-GB"/>
          </a:p>
        </p:txBody>
      </p:sp>
    </p:spTree>
    <p:extLst>
      <p:ext uri="{BB962C8B-B14F-4D97-AF65-F5344CB8AC3E}">
        <p14:creationId xmlns:p14="http://schemas.microsoft.com/office/powerpoint/2010/main" val="2479299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en-GB"/>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GB"/>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C8A36FB3-297D-4ABA-A668-A0A836ED399A}" type="datetime1">
              <a:rPr lang="en-GB" smtClean="0"/>
              <a:t>30/07/2018</a:t>
            </a:fld>
            <a:endParaRPr lang="en-GB"/>
          </a:p>
        </p:txBody>
      </p:sp>
      <p:sp>
        <p:nvSpPr>
          <p:cNvPr id="6" name="Plassholder for bunntekst 5"/>
          <p:cNvSpPr>
            <a:spLocks noGrp="1"/>
          </p:cNvSpPr>
          <p:nvPr>
            <p:ph type="ftr" sz="quarter" idx="11"/>
          </p:nvPr>
        </p:nvSpPr>
        <p:spPr/>
        <p:txBody>
          <a:bodyPr/>
          <a:lstStyle/>
          <a:p>
            <a:endParaRPr lang="en-GB"/>
          </a:p>
        </p:txBody>
      </p:sp>
      <p:sp>
        <p:nvSpPr>
          <p:cNvPr id="7" name="Plassholder for lysbildenummer 6"/>
          <p:cNvSpPr>
            <a:spLocks noGrp="1"/>
          </p:cNvSpPr>
          <p:nvPr>
            <p:ph type="sldNum" sz="quarter" idx="12"/>
          </p:nvPr>
        </p:nvSpPr>
        <p:spPr/>
        <p:txBody>
          <a:bodyPr/>
          <a:lstStyle/>
          <a:p>
            <a:fld id="{9B62A642-5BE4-42F8-9ECB-DDEE0F44F686}" type="slidenum">
              <a:rPr lang="en-GB" smtClean="0"/>
              <a:t>‹#›</a:t>
            </a:fld>
            <a:endParaRPr lang="en-GB"/>
          </a:p>
        </p:txBody>
      </p:sp>
      <p:pic>
        <p:nvPicPr>
          <p:cNvPr id="8" name="Bilde 7"/>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248225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en-GB"/>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97DCA12B-0556-4D46-A95C-8758D5CB32F9}" type="datetime1">
              <a:rPr lang="en-GB" smtClean="0"/>
              <a:t>30/07/2018</a:t>
            </a:fld>
            <a:endParaRPr lang="en-GB"/>
          </a:p>
        </p:txBody>
      </p:sp>
      <p:sp>
        <p:nvSpPr>
          <p:cNvPr id="6" name="Plassholder for bunntekst 5"/>
          <p:cNvSpPr>
            <a:spLocks noGrp="1"/>
          </p:cNvSpPr>
          <p:nvPr>
            <p:ph type="ftr" sz="quarter" idx="11"/>
          </p:nvPr>
        </p:nvSpPr>
        <p:spPr/>
        <p:txBody>
          <a:bodyPr/>
          <a:lstStyle/>
          <a:p>
            <a:endParaRPr lang="en-GB"/>
          </a:p>
        </p:txBody>
      </p:sp>
      <p:sp>
        <p:nvSpPr>
          <p:cNvPr id="7" name="Plassholder for lysbildenummer 6"/>
          <p:cNvSpPr>
            <a:spLocks noGrp="1"/>
          </p:cNvSpPr>
          <p:nvPr>
            <p:ph type="sldNum" sz="quarter" idx="12"/>
          </p:nvPr>
        </p:nvSpPr>
        <p:spPr/>
        <p:txBody>
          <a:bodyPr/>
          <a:lstStyle/>
          <a:p>
            <a:fld id="{9B62A642-5BE4-42F8-9ECB-DDEE0F44F686}" type="slidenum">
              <a:rPr lang="en-GB" smtClean="0"/>
              <a:t>‹#›</a:t>
            </a:fld>
            <a:endParaRPr lang="en-GB"/>
          </a:p>
        </p:txBody>
      </p:sp>
      <p:pic>
        <p:nvPicPr>
          <p:cNvPr id="8" name="Bilde 7"/>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398210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en-GB"/>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GB"/>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6D9A7B-14A1-473A-86BA-5E9421B904EF}" type="datetime1">
              <a:rPr lang="en-GB" smtClean="0"/>
              <a:t>30/07/2018</a:t>
            </a:fld>
            <a:endParaRPr lang="en-GB"/>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2A642-5BE4-42F8-9ECB-DDEE0F44F686}" type="slidenum">
              <a:rPr lang="en-GB" smtClean="0"/>
              <a:t>‹#›</a:t>
            </a:fld>
            <a:endParaRPr lang="en-GB"/>
          </a:p>
        </p:txBody>
      </p:sp>
      <p:pic>
        <p:nvPicPr>
          <p:cNvPr id="7" name="Bilde 6"/>
          <p:cNvPicPr preferRelativeResize="0">
            <a:picLocks noChangeAspect="1"/>
          </p:cNvPicPr>
          <p:nvPr userDrawn="1"/>
        </p:nvPicPr>
        <p:blipFill rotWithShape="1">
          <a:blip r:embed="rId14">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886666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nb-NO" smtClean="0"/>
              <a:t>Klikk for å redigere tittelstil</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48B29E3-545E-4607-82BD-E28AA960D327}" type="datetime1">
              <a:rPr lang="en-GB" smtClean="0"/>
              <a:t>30/07/2018</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9B62A642-5BE4-42F8-9ECB-DDEE0F44F686}" type="slidenum">
              <a:rPr lang="en-GB" smtClean="0"/>
              <a:t>‹#›</a:t>
            </a:fld>
            <a:endParaRPr lang="en-GB"/>
          </a:p>
        </p:txBody>
      </p:sp>
      <p:pic>
        <p:nvPicPr>
          <p:cNvPr id="13" name="Bilde 12"/>
          <p:cNvPicPr preferRelativeResize="0">
            <a:picLocks noChangeAspect="1"/>
          </p:cNvPicPr>
          <p:nvPr userDrawn="1"/>
        </p:nvPicPr>
        <p:blipFill rotWithShape="1">
          <a:blip r:embed="rId19">
            <a:extLst>
              <a:ext uri="{28A0092B-C50C-407E-A947-70E740481C1C}">
                <a14:useLocalDpi xmlns:a14="http://schemas.microsoft.com/office/drawing/2010/main" val="0"/>
              </a:ext>
            </a:extLst>
          </a:blip>
          <a:srcRect l="318" r="61148"/>
          <a:stretch/>
        </p:blipFill>
        <p:spPr>
          <a:xfrm>
            <a:off x="10260000" y="73256"/>
            <a:ext cx="1816958" cy="557781"/>
          </a:xfrm>
          <a:prstGeom prst="rect">
            <a:avLst/>
          </a:prstGeom>
        </p:spPr>
      </p:pic>
    </p:spTree>
    <p:extLst>
      <p:ext uri="{BB962C8B-B14F-4D97-AF65-F5344CB8AC3E}">
        <p14:creationId xmlns:p14="http://schemas.microsoft.com/office/powerpoint/2010/main" val="47707759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www.bytefive.com/wp-content/uploads/lastvsfirstinteraction.jp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dumielauxepices.net/sites/default/files/technology-clipart-information-technology-792514-486743.jpg"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ebrtc.org/assets/images/webrtc-logo-vert-retro-255x305.png"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encrypted-tbn0.gstatic.com/images?q=tbn:ANd9GcQD7V8BKkjV6hXOH0L4hJ9jekzwk4twwofc_s6ba1Xp6XZQkG7N"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pubnub.com/wp-content/uploads/2014/01/PeertoPeer.png"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log.wavecrest.net/wp-content/uploads/2016/05/compare-contrast.png"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solarwindsmsp.com/sites/solarwindsmsp/files/maxiq/2015/09/Email-Security.jp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hyperlink" Target="http://www.emoji.co.uk/files/phantom-open-emojis/objects-phantom/12849-key.p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hyperlink" Target="http://www.teach-nology.com/worksheets/science/scientificmethod/solution.gif"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3c1703fe8d.site.internapcdn.net/newman/gfx/news/hires/2018/quantumspeed.jp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hyperlink" Target="https://webrtc.org/web-apis/chrome/" TargetMode="External"/><Relationship Id="rId3" Type="http://schemas.openxmlformats.org/officeDocument/2006/relationships/hyperlink" Target="chrome://zotero/docs/tutorial/about" TargetMode="External"/><Relationship Id="rId7" Type="http://schemas.openxmlformats.org/officeDocument/2006/relationships/hyperlink" Target="https://tools.ietf.org/html/rfc6156"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www.w3.org/TR/webrtc/" TargetMode="External"/><Relationship Id="rId11" Type="http://schemas.openxmlformats.org/officeDocument/2006/relationships/hyperlink" Target="https://www.researchgate.net/publication/273394263_User_identity_for_WebRTC_services_A_matter_of_trust" TargetMode="External"/><Relationship Id="rId5" Type="http://schemas.openxmlformats.org/officeDocument/2006/relationships/hyperlink" Target="https://github.com/cjb/serverless-webrtc" TargetMode="External"/><Relationship Id="rId10" Type="http://schemas.openxmlformats.org/officeDocument/2006/relationships/hyperlink" Target="https://getbootstrap.com/" TargetMode="External"/><Relationship Id="rId4" Type="http://schemas.openxmlformats.org/officeDocument/2006/relationships/hyperlink" Target="chrome://zotero/paper/The-PGP-Trust-Model-Abdul-Rahman/e9aa5d8032c1d925ea6a02dd3be93f42e831c965" TargetMode="External"/><Relationship Id="rId9" Type="http://schemas.openxmlformats.org/officeDocument/2006/relationships/hyperlink" Target="https://developers.google.com/v8/"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sandiegocomputer.com/images/secure-email.jp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8" Type="http://schemas.openxmlformats.org/officeDocument/2006/relationships/hyperlink" Target="https://i2pbote.xyz/" TargetMode="External"/><Relationship Id="rId3" Type="http://schemas.openxmlformats.org/officeDocument/2006/relationships/hyperlink" Target="https://doi.org/10.1007/3-540-45748-8_24" TargetMode="External"/><Relationship Id="rId7" Type="http://schemas.openxmlformats.org/officeDocument/2006/relationships/hyperlink" Target="https://users.ece.cmu.edu/~adrian/630-f04/PGP-intro.html"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www.theseus.fi/bitstream/handle/10024/94759/FinalThesis_hanschrh_final.pdf?sequence=1&amp;isAllowed=y" TargetMode="External"/><Relationship Id="rId5" Type="http://schemas.openxmlformats.org/officeDocument/2006/relationships/hyperlink" Target="https://tools.ietf.org/html/rfc4566" TargetMode="External"/><Relationship Id="rId10" Type="http://schemas.openxmlformats.org/officeDocument/2006/relationships/hyperlink" Target="https://people.eecs.berkeley.edu/~tygar/papers/Why_Johnny_Cant_Encrypt/OReilly.pdf" TargetMode="External"/><Relationship Id="rId4" Type="http://schemas.openxmlformats.org/officeDocument/2006/relationships/hyperlink" Target="https://testpilot.firefox.com/experiments/send/" TargetMode="External"/><Relationship Id="rId9" Type="http://schemas.openxmlformats.org/officeDocument/2006/relationships/hyperlink" Target="https://thetinhat.com/tutorials/messaging/i2pbote.html"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w3.org/TR/WebCryptoAPI/" TargetMode="External"/><Relationship Id="rId3" Type="http://schemas.openxmlformats.org/officeDocument/2006/relationships/hyperlink" Target="https://doi.org/10.1109/MIS.2017.18" TargetMode="External"/><Relationship Id="rId7" Type="http://schemas.openxmlformats.org/officeDocument/2006/relationships/hyperlink" Target="https://doi.org/10.1016/j.dss.2005.05.019"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tools.ietf.org/html/draft-ietf-rtcweb-data-channel-13" TargetMode="External"/><Relationship Id="rId5" Type="http://schemas.openxmlformats.org/officeDocument/2006/relationships/hyperlink" Target="https://tools.ietf.org/html/draft-ietf-ice-trickle-17" TargetMode="External"/><Relationship Id="rId4" Type="http://schemas.openxmlformats.org/officeDocument/2006/relationships/hyperlink" Target="https://nodejs.org/docs/latest-v7.x/api/" TargetMode="External"/><Relationship Id="rId9" Type="http://schemas.openxmlformats.org/officeDocument/2006/relationships/hyperlink" Target="https://jquery.com/"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www.chariotsfire.com/pub/sheng-poster_abstract.pdf" TargetMode="External"/><Relationship Id="rId3" Type="http://schemas.openxmlformats.org/officeDocument/2006/relationships/hyperlink" Target="https://linfordco.com/blog/gdpr-compliance-requirements/" TargetMode="External"/><Relationship Id="rId7" Type="http://schemas.openxmlformats.org/officeDocument/2006/relationships/hyperlink" Target="http://data.europa.eu/eli/reg/2016/679/oj/eng"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github.com/sperrichon/electron-prompt" TargetMode="External"/><Relationship Id="rId5" Type="http://schemas.openxmlformats.org/officeDocument/2006/relationships/hyperlink" Target="https://doi.org/10.1109/MIC.2014.105" TargetMode="External"/><Relationship Id="rId4" Type="http://schemas.openxmlformats.org/officeDocument/2006/relationships/hyperlink" Target="https://github.com/tskimmett/rtc-pubnub-fileshare" TargetMode="External"/><Relationship Id="rId9" Type="http://schemas.openxmlformats.org/officeDocument/2006/relationships/hyperlink" Target="https://efail.de/efail-attack-paper.pdf"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developer.mozilla.org/en-US/docs/Web/API/Web_Crypto_API" TargetMode="External"/><Relationship Id="rId3" Type="http://schemas.openxmlformats.org/officeDocument/2006/relationships/hyperlink" Target="https://tools.ietf.org/html/rfc5245" TargetMode="External"/><Relationship Id="rId7" Type="http://schemas.openxmlformats.org/officeDocument/2006/relationships/hyperlink" Target="https://github.com/sindresorhus/clipboardy"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hyperlink" Target="https://doi.org/10.6028/NIST.SP.800-171r1" TargetMode="External"/><Relationship Id="rId5" Type="http://schemas.openxmlformats.org/officeDocument/2006/relationships/hyperlink" Target="https://csrc.nist.gov/publications/detail/sp/800-171/rev-1/final" TargetMode="External"/><Relationship Id="rId4" Type="http://schemas.openxmlformats.org/officeDocument/2006/relationships/hyperlink" Target="https://tools.ietf.org/html/rfc3489"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previews.123rf.com/images/agor2012/agor20121707/agor2012170700007/81960280-chemical-flasks-and-devices-scientific-experiment-in-lab-vector-black-and-white-illustration-possibl.jpg"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png.pngtree.com/element_origin_min_pic/16/08/03/1057a154f412fbd.jpg"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us.123rf.com/450wm/deskcube/deskcube1501/deskcube150100059/35209095-stock-vector-teamwork-holding-group-of-11-people-.jpg?ver=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itbusinessedge.com/imagesvr_ce/7097/MetricStreamSecurity01.jp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designclub7.com/wp-content/uploads/2013/09/bulb-s.png"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ctrTitle"/>
          </p:nvPr>
        </p:nvSpPr>
        <p:spPr>
          <a:xfrm>
            <a:off x="684212" y="685799"/>
            <a:ext cx="8001000" cy="1808019"/>
          </a:xfrm>
        </p:spPr>
        <p:txBody>
          <a:bodyPr>
            <a:normAutofit/>
          </a:bodyPr>
          <a:lstStyle/>
          <a:p>
            <a:pPr marL="0" indent="0">
              <a:lnSpc>
                <a:spcPct val="100000"/>
              </a:lnSpc>
            </a:pPr>
            <a:r>
              <a:rPr lang="en-GB" sz="5400" dirty="0"/>
              <a:t>Direct File Transfer System via </a:t>
            </a:r>
            <a:r>
              <a:rPr lang="en-GB" sz="5400" dirty="0" smtClean="0"/>
              <a:t>WebRTC</a:t>
            </a:r>
            <a:endParaRPr lang="en-GB" sz="5400" dirty="0"/>
          </a:p>
        </p:txBody>
      </p:sp>
      <p:sp>
        <p:nvSpPr>
          <p:cNvPr id="7" name="Undertittel 6"/>
          <p:cNvSpPr>
            <a:spLocks noGrp="1"/>
          </p:cNvSpPr>
          <p:nvPr>
            <p:ph type="subTitle" idx="1"/>
          </p:nvPr>
        </p:nvSpPr>
        <p:spPr>
          <a:xfrm>
            <a:off x="684212" y="2870199"/>
            <a:ext cx="6400800" cy="1947333"/>
          </a:xfrm>
        </p:spPr>
        <p:txBody>
          <a:bodyPr>
            <a:noAutofit/>
          </a:bodyPr>
          <a:lstStyle/>
          <a:p>
            <a:r>
              <a:rPr lang="en-GB" sz="3600" i="1" dirty="0">
                <a:solidFill>
                  <a:schemeClr val="tx1"/>
                </a:solidFill>
              </a:rPr>
              <a:t>An Alternative to E-mail Attachments with Improved </a:t>
            </a:r>
            <a:r>
              <a:rPr lang="en-GB" sz="3600" i="1" dirty="0" smtClean="0">
                <a:solidFill>
                  <a:schemeClr val="tx1"/>
                </a:solidFill>
              </a:rPr>
              <a:t>Security</a:t>
            </a:r>
            <a:endParaRPr lang="nb-NO" sz="3200" i="1" dirty="0">
              <a:solidFill>
                <a:schemeClr val="tx1"/>
              </a:solidFill>
            </a:endParaRPr>
          </a:p>
        </p:txBody>
      </p:sp>
      <p:sp>
        <p:nvSpPr>
          <p:cNvPr id="4" name="Plassholder for innhold 2"/>
          <p:cNvSpPr txBox="1">
            <a:spLocks/>
          </p:cNvSpPr>
          <p:nvPr/>
        </p:nvSpPr>
        <p:spPr>
          <a:xfrm>
            <a:off x="0" y="1408071"/>
            <a:ext cx="12192000" cy="516247"/>
          </a:xfrm>
          <a:prstGeom prst="rect">
            <a:avLst/>
          </a:prstGeom>
        </p:spPr>
        <p:txBody>
          <a:bodyPr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500"/>
              </a:lnSpc>
              <a:spcBef>
                <a:spcPts val="0"/>
              </a:spcBef>
              <a:buNone/>
            </a:pPr>
            <a:endParaRPr lang="nb-NO" sz="3200" i="1" dirty="0">
              <a:solidFill>
                <a:schemeClr val="accent5">
                  <a:lumMod val="75000"/>
                </a:schemeClr>
              </a:solidFill>
            </a:endParaRPr>
          </a:p>
        </p:txBody>
      </p:sp>
      <p:sp>
        <p:nvSpPr>
          <p:cNvPr id="8" name="Undertittel 2"/>
          <p:cNvSpPr txBox="1">
            <a:spLocks/>
          </p:cNvSpPr>
          <p:nvPr/>
        </p:nvSpPr>
        <p:spPr>
          <a:xfrm>
            <a:off x="8478982" y="3950891"/>
            <a:ext cx="3713018" cy="1733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500"/>
              </a:lnSpc>
              <a:spcBef>
                <a:spcPts val="0"/>
              </a:spcBef>
              <a:buNone/>
            </a:pPr>
            <a:endParaRPr lang="nb-NO" dirty="0" smtClean="0"/>
          </a:p>
          <a:p>
            <a:pPr marL="0" indent="0" algn="ctr">
              <a:lnSpc>
                <a:spcPts val="2500"/>
              </a:lnSpc>
              <a:spcBef>
                <a:spcPts val="0"/>
              </a:spcBef>
              <a:buNone/>
            </a:pPr>
            <a:r>
              <a:rPr lang="nb-NO" sz="3200" dirty="0" smtClean="0"/>
              <a:t>Robin </a:t>
            </a:r>
            <a:r>
              <a:rPr lang="nb-NO" sz="3200" dirty="0"/>
              <a:t>Lunde</a:t>
            </a:r>
          </a:p>
          <a:p>
            <a:pPr marL="0" indent="0" algn="ctr">
              <a:lnSpc>
                <a:spcPct val="100000"/>
              </a:lnSpc>
              <a:spcBef>
                <a:spcPts val="0"/>
              </a:spcBef>
              <a:buNone/>
            </a:pPr>
            <a:endParaRPr lang="nb-NO" sz="1600" dirty="0" smtClean="0"/>
          </a:p>
          <a:p>
            <a:pPr marL="0" indent="0" algn="ctr">
              <a:lnSpc>
                <a:spcPts val="2500"/>
              </a:lnSpc>
              <a:spcBef>
                <a:spcPts val="0"/>
              </a:spcBef>
              <a:buNone/>
            </a:pPr>
            <a:r>
              <a:rPr lang="nb-NO" sz="2400" i="1" dirty="0" smtClean="0"/>
              <a:t>Mobile And </a:t>
            </a:r>
            <a:r>
              <a:rPr lang="nb-NO" sz="2400" i="1" dirty="0" err="1" smtClean="0"/>
              <a:t>Ubiquitous</a:t>
            </a:r>
            <a:r>
              <a:rPr lang="nb-NO" sz="2400" i="1" dirty="0" smtClean="0"/>
              <a:t> </a:t>
            </a:r>
            <a:r>
              <a:rPr lang="nb-NO" sz="2400" i="1" dirty="0" err="1" smtClean="0"/>
              <a:t>Internet</a:t>
            </a:r>
            <a:endParaRPr lang="nb-NO" sz="2400" i="1" dirty="0" smtClean="0"/>
          </a:p>
          <a:p>
            <a:pPr marL="0" indent="0" algn="ctr">
              <a:lnSpc>
                <a:spcPct val="100000"/>
              </a:lnSpc>
              <a:spcBef>
                <a:spcPts val="0"/>
              </a:spcBef>
              <a:buNone/>
            </a:pPr>
            <a:endParaRPr lang="nb-NO" sz="1400" dirty="0" smtClean="0"/>
          </a:p>
        </p:txBody>
      </p:sp>
      <p:sp>
        <p:nvSpPr>
          <p:cNvPr id="9" name="Rektangel 8"/>
          <p:cNvSpPr/>
          <p:nvPr/>
        </p:nvSpPr>
        <p:spPr>
          <a:xfrm>
            <a:off x="6586249" y="5747537"/>
            <a:ext cx="5956762" cy="1054135"/>
          </a:xfrm>
          <a:prstGeom prst="rect">
            <a:avLst/>
          </a:prstGeom>
        </p:spPr>
        <p:txBody>
          <a:bodyPr wrap="square">
            <a:spAutoFit/>
          </a:bodyPr>
          <a:lstStyle/>
          <a:p>
            <a:pPr>
              <a:lnSpc>
                <a:spcPts val="2500"/>
              </a:lnSpc>
            </a:pPr>
            <a:r>
              <a:rPr lang="nb-NO" sz="2400" dirty="0"/>
              <a:t>Main </a:t>
            </a:r>
            <a:r>
              <a:rPr lang="nb-NO" sz="2400" dirty="0" err="1"/>
              <a:t>advisor</a:t>
            </a:r>
            <a:r>
              <a:rPr lang="nb-NO" sz="2400" dirty="0"/>
              <a:t>: </a:t>
            </a:r>
            <a:r>
              <a:rPr lang="nb-NO" sz="2400" dirty="0" smtClean="0"/>
              <a:t>	</a:t>
            </a:r>
            <a:r>
              <a:rPr lang="nb-NO" sz="2400" i="1" dirty="0" err="1" smtClean="0"/>
              <a:t>Keiji</a:t>
            </a:r>
            <a:r>
              <a:rPr lang="nb-NO" sz="2400" i="1" dirty="0" smtClean="0"/>
              <a:t> </a:t>
            </a:r>
            <a:r>
              <a:rPr lang="nb-NO" sz="2400" i="1" dirty="0" err="1" smtClean="0"/>
              <a:t>Takeda</a:t>
            </a:r>
            <a:endParaRPr lang="nb-NO" sz="2400" dirty="0"/>
          </a:p>
          <a:p>
            <a:pPr>
              <a:lnSpc>
                <a:spcPts val="2500"/>
              </a:lnSpc>
            </a:pPr>
            <a:r>
              <a:rPr lang="nb-NO" sz="2400" dirty="0" smtClean="0"/>
              <a:t>Co-</a:t>
            </a:r>
            <a:r>
              <a:rPr lang="nb-NO" sz="2400" dirty="0" err="1" smtClean="0"/>
              <a:t>advisors</a:t>
            </a:r>
            <a:r>
              <a:rPr lang="nb-NO" sz="2400" dirty="0"/>
              <a:t>:</a:t>
            </a:r>
            <a:r>
              <a:rPr lang="nb-NO" sz="2400" i="1" dirty="0"/>
              <a:t>	</a:t>
            </a:r>
            <a:r>
              <a:rPr lang="nb-NO" sz="2400" i="1" dirty="0" smtClean="0"/>
              <a:t>	</a:t>
            </a:r>
            <a:r>
              <a:rPr lang="nb-NO" sz="2400" i="1" dirty="0" err="1" smtClean="0"/>
              <a:t>Jun</a:t>
            </a:r>
            <a:r>
              <a:rPr lang="nb-NO" sz="2400" i="1" dirty="0" smtClean="0"/>
              <a:t> </a:t>
            </a:r>
            <a:r>
              <a:rPr lang="nb-NO" sz="2400" i="1" dirty="0" err="1"/>
              <a:t>Murai</a:t>
            </a:r>
            <a:r>
              <a:rPr lang="nb-NO" sz="2400" i="1" dirty="0"/>
              <a:t>		       </a:t>
            </a:r>
            <a:r>
              <a:rPr lang="nb-NO" sz="2400" i="1" dirty="0" smtClean="0"/>
              <a:t>			</a:t>
            </a:r>
            <a:r>
              <a:rPr lang="nb-NO" sz="2400" i="1" dirty="0" err="1" smtClean="0"/>
              <a:t>Osamu</a:t>
            </a:r>
            <a:r>
              <a:rPr lang="nb-NO" sz="2400" i="1" dirty="0" smtClean="0"/>
              <a:t> </a:t>
            </a:r>
            <a:r>
              <a:rPr lang="nb-NO" sz="2400" i="1" dirty="0"/>
              <a:t>Nakamura</a:t>
            </a:r>
          </a:p>
        </p:txBody>
      </p:sp>
    </p:spTree>
    <p:extLst>
      <p:ext uri="{BB962C8B-B14F-4D97-AF65-F5344CB8AC3E}">
        <p14:creationId xmlns:p14="http://schemas.microsoft.com/office/powerpoint/2010/main" val="214827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tel 8"/>
          <p:cNvSpPr>
            <a:spLocks noGrp="1"/>
          </p:cNvSpPr>
          <p:nvPr>
            <p:ph type="title"/>
          </p:nvPr>
        </p:nvSpPr>
        <p:spPr/>
        <p:txBody>
          <a:bodyPr/>
          <a:lstStyle/>
          <a:p>
            <a:r>
              <a:rPr lang="nb-NO" dirty="0" smtClean="0"/>
              <a:t>Trust system</a:t>
            </a:r>
            <a:endParaRPr lang="en-GB" dirty="0"/>
          </a:p>
        </p:txBody>
      </p:sp>
      <p:sp>
        <p:nvSpPr>
          <p:cNvPr id="4" name="Plassholder for innhold 3"/>
          <p:cNvSpPr>
            <a:spLocks noGrp="1"/>
          </p:cNvSpPr>
          <p:nvPr>
            <p:ph idx="1"/>
          </p:nvPr>
        </p:nvSpPr>
        <p:spPr/>
        <p:txBody>
          <a:bodyPr>
            <a:normAutofit fontScale="85000" lnSpcReduction="20000"/>
          </a:bodyPr>
          <a:lstStyle/>
          <a:p>
            <a:pPr>
              <a:lnSpc>
                <a:spcPct val="100000"/>
              </a:lnSpc>
            </a:pPr>
            <a:r>
              <a:rPr lang="nb-NO" dirty="0" smtClean="0"/>
              <a:t>Not </a:t>
            </a:r>
            <a:r>
              <a:rPr lang="nb-NO" dirty="0" err="1" smtClean="0"/>
              <a:t>suitable</a:t>
            </a:r>
            <a:r>
              <a:rPr lang="nb-NO" dirty="0" smtClean="0"/>
              <a:t> to </a:t>
            </a:r>
            <a:r>
              <a:rPr lang="nb-NO" dirty="0" err="1" smtClean="0"/>
              <a:t>use</a:t>
            </a:r>
            <a:r>
              <a:rPr lang="nb-NO" dirty="0" smtClean="0"/>
              <a:t> PKI</a:t>
            </a:r>
          </a:p>
          <a:p>
            <a:pPr lvl="1">
              <a:lnSpc>
                <a:spcPct val="100000"/>
              </a:lnSpc>
            </a:pPr>
            <a:r>
              <a:rPr lang="nb-NO" dirty="0" err="1" smtClean="0"/>
              <a:t>Requires</a:t>
            </a:r>
            <a:r>
              <a:rPr lang="nb-NO" dirty="0" smtClean="0"/>
              <a:t> </a:t>
            </a:r>
            <a:r>
              <a:rPr lang="nb-NO" dirty="0" err="1" smtClean="0"/>
              <a:t>setup</a:t>
            </a:r>
            <a:endParaRPr lang="nb-NO" dirty="0" smtClean="0"/>
          </a:p>
          <a:p>
            <a:pPr>
              <a:lnSpc>
                <a:spcPct val="100000"/>
              </a:lnSpc>
            </a:pPr>
            <a:r>
              <a:rPr lang="nb-NO" dirty="0"/>
              <a:t>N</a:t>
            </a:r>
            <a:r>
              <a:rPr lang="nb-NO" dirty="0" smtClean="0"/>
              <a:t>on-</a:t>
            </a:r>
            <a:r>
              <a:rPr lang="nb-NO" dirty="0" err="1" smtClean="0"/>
              <a:t>absolute</a:t>
            </a:r>
            <a:r>
              <a:rPr lang="nb-NO" dirty="0" smtClean="0"/>
              <a:t> </a:t>
            </a:r>
            <a:r>
              <a:rPr lang="nb-NO" dirty="0" err="1" smtClean="0"/>
              <a:t>authentication</a:t>
            </a:r>
            <a:endParaRPr lang="nb-NO" dirty="0" smtClean="0"/>
          </a:p>
          <a:p>
            <a:pPr>
              <a:lnSpc>
                <a:spcPct val="100000"/>
              </a:lnSpc>
            </a:pPr>
            <a:r>
              <a:rPr lang="nb-NO" dirty="0" smtClean="0"/>
              <a:t>Used for </a:t>
            </a:r>
            <a:r>
              <a:rPr lang="nb-NO" u="sng" dirty="0" smtClean="0">
                <a:solidFill>
                  <a:srgbClr val="0070C0"/>
                </a:solidFill>
              </a:rPr>
              <a:t>first </a:t>
            </a:r>
            <a:r>
              <a:rPr lang="nb-NO" u="sng" dirty="0" err="1" smtClean="0">
                <a:solidFill>
                  <a:srgbClr val="0070C0"/>
                </a:solidFill>
              </a:rPr>
              <a:t>interaction</a:t>
            </a:r>
            <a:r>
              <a:rPr lang="nb-NO" u="sng" dirty="0" smtClean="0">
                <a:solidFill>
                  <a:srgbClr val="0070C0"/>
                </a:solidFill>
              </a:rPr>
              <a:t> </a:t>
            </a:r>
            <a:r>
              <a:rPr lang="nb-NO" u="sng" dirty="0" err="1" smtClean="0">
                <a:solidFill>
                  <a:srgbClr val="0070C0"/>
                </a:solidFill>
              </a:rPr>
              <a:t>only</a:t>
            </a:r>
            <a:r>
              <a:rPr lang="nb-NO" dirty="0" smtClean="0"/>
              <a:t>!</a:t>
            </a:r>
          </a:p>
          <a:p>
            <a:pPr>
              <a:lnSpc>
                <a:spcPct val="100000"/>
              </a:lnSpc>
            </a:pPr>
            <a:r>
              <a:rPr lang="nb-NO" dirty="0" err="1" smtClean="0"/>
              <a:t>Based</a:t>
            </a:r>
            <a:r>
              <a:rPr lang="nb-NO" dirty="0" smtClean="0"/>
              <a:t> </a:t>
            </a:r>
            <a:r>
              <a:rPr lang="nb-NO" dirty="0" err="1" smtClean="0"/>
              <a:t>on</a:t>
            </a:r>
            <a:r>
              <a:rPr lang="nb-NO" dirty="0" smtClean="0"/>
              <a:t> Web </a:t>
            </a:r>
            <a:r>
              <a:rPr lang="nb-NO" dirty="0" err="1"/>
              <a:t>o</a:t>
            </a:r>
            <a:r>
              <a:rPr lang="nb-NO" dirty="0" err="1" smtClean="0"/>
              <a:t>f</a:t>
            </a:r>
            <a:r>
              <a:rPr lang="nb-NO" dirty="0" smtClean="0"/>
              <a:t> </a:t>
            </a:r>
            <a:r>
              <a:rPr lang="nb-NO" dirty="0" smtClean="0"/>
              <a:t>Trust</a:t>
            </a:r>
            <a:endParaRPr lang="nb-NO" dirty="0" smtClean="0"/>
          </a:p>
          <a:p>
            <a:pPr lvl="1">
              <a:lnSpc>
                <a:spcPct val="100000"/>
              </a:lnSpc>
            </a:pPr>
            <a:r>
              <a:rPr lang="nb-NO" dirty="0" err="1" smtClean="0"/>
              <a:t>Utilizes</a:t>
            </a:r>
            <a:r>
              <a:rPr lang="nb-NO" dirty="0" smtClean="0"/>
              <a:t> Public-</a:t>
            </a:r>
            <a:r>
              <a:rPr lang="nb-NO" dirty="0" err="1" smtClean="0"/>
              <a:t>key</a:t>
            </a:r>
            <a:r>
              <a:rPr lang="nb-NO" dirty="0" smtClean="0"/>
              <a:t> </a:t>
            </a:r>
            <a:r>
              <a:rPr lang="nb-NO" dirty="0" err="1" smtClean="0"/>
              <a:t>cryptography</a:t>
            </a:r>
            <a:r>
              <a:rPr lang="nb-NO" dirty="0" smtClean="0"/>
              <a:t>, like PGP</a:t>
            </a:r>
            <a:endParaRPr lang="nb-NO" dirty="0"/>
          </a:p>
          <a:p>
            <a:pPr>
              <a:lnSpc>
                <a:spcPct val="100000"/>
              </a:lnSpc>
            </a:pPr>
            <a:r>
              <a:rPr lang="nb-NO" dirty="0"/>
              <a:t>Trust </a:t>
            </a:r>
            <a:r>
              <a:rPr lang="nb-NO" dirty="0" err="1"/>
              <a:t>transitivity</a:t>
            </a:r>
            <a:r>
              <a:rPr lang="nb-NO" dirty="0">
                <a:solidFill>
                  <a:srgbClr val="FF0000"/>
                </a:solidFill>
              </a:rPr>
              <a:t>*</a:t>
            </a:r>
          </a:p>
          <a:p>
            <a:pPr>
              <a:lnSpc>
                <a:spcPct val="100000"/>
              </a:lnSpc>
            </a:pPr>
            <a:r>
              <a:rPr lang="nb-NO" dirty="0"/>
              <a:t>Gradual trust </a:t>
            </a:r>
            <a:r>
              <a:rPr lang="nb-NO" dirty="0" err="1"/>
              <a:t>building</a:t>
            </a:r>
            <a:r>
              <a:rPr lang="nb-NO" dirty="0">
                <a:solidFill>
                  <a:srgbClr val="FF0000"/>
                </a:solidFill>
              </a:rPr>
              <a:t>*</a:t>
            </a:r>
          </a:p>
          <a:p>
            <a:pPr lvl="1">
              <a:lnSpc>
                <a:spcPct val="100000"/>
              </a:lnSpc>
            </a:pPr>
            <a:r>
              <a:rPr lang="nb-NO" dirty="0"/>
              <a:t>Negative &gt; Positive</a:t>
            </a:r>
          </a:p>
          <a:p>
            <a:pPr>
              <a:lnSpc>
                <a:spcPct val="100000"/>
              </a:lnSpc>
            </a:pPr>
            <a:r>
              <a:rPr lang="nb-NO" dirty="0" smtClean="0"/>
              <a:t>Trust re-</a:t>
            </a:r>
            <a:r>
              <a:rPr lang="nb-NO" dirty="0" err="1" smtClean="0"/>
              <a:t>evaluated</a:t>
            </a:r>
            <a:r>
              <a:rPr lang="nb-NO" dirty="0" smtClean="0"/>
              <a:t> </a:t>
            </a:r>
            <a:r>
              <a:rPr lang="nb-NO" dirty="0" err="1" smtClean="0"/>
              <a:t>constantly</a:t>
            </a:r>
            <a:r>
              <a:rPr lang="nb-NO" dirty="0" smtClean="0">
                <a:solidFill>
                  <a:srgbClr val="FF0000"/>
                </a:solidFill>
              </a:rPr>
              <a:t>*</a:t>
            </a:r>
          </a:p>
          <a:p>
            <a:pPr marL="0" indent="0">
              <a:lnSpc>
                <a:spcPct val="100000"/>
              </a:lnSpc>
              <a:buNone/>
            </a:pPr>
            <a:r>
              <a:rPr lang="nb-NO" sz="1900" dirty="0" smtClean="0">
                <a:solidFill>
                  <a:srgbClr val="FF0000"/>
                </a:solidFill>
              </a:rPr>
              <a:t>*Not </a:t>
            </a:r>
            <a:r>
              <a:rPr lang="nb-NO" sz="1900" dirty="0" err="1" smtClean="0">
                <a:solidFill>
                  <a:srgbClr val="FF0000"/>
                </a:solidFill>
              </a:rPr>
              <a:t>implemented</a:t>
            </a:r>
            <a:r>
              <a:rPr lang="nb-NO" sz="1900" dirty="0" smtClean="0">
                <a:solidFill>
                  <a:srgbClr val="FF0000"/>
                </a:solidFill>
              </a:rPr>
              <a:t> </a:t>
            </a:r>
            <a:r>
              <a:rPr lang="nb-NO" sz="1900" dirty="0" err="1" smtClean="0"/>
              <a:t>but</a:t>
            </a:r>
            <a:r>
              <a:rPr lang="nb-NO" sz="1900" dirty="0" smtClean="0"/>
              <a:t> </a:t>
            </a:r>
            <a:r>
              <a:rPr lang="nb-NO" sz="1900" dirty="0" err="1" smtClean="0"/>
              <a:t>framework</a:t>
            </a:r>
            <a:r>
              <a:rPr lang="nb-NO" sz="1900" dirty="0" smtClean="0"/>
              <a:t> </a:t>
            </a:r>
            <a:r>
              <a:rPr lang="nb-NO" sz="1900" dirty="0" err="1" smtClean="0"/>
              <a:t>designed</a:t>
            </a:r>
            <a:r>
              <a:rPr lang="nb-NO" sz="1900" dirty="0" smtClean="0"/>
              <a:t>.</a:t>
            </a:r>
          </a:p>
        </p:txBody>
      </p:sp>
      <p:sp>
        <p:nvSpPr>
          <p:cNvPr id="6" name="Plassholder for lysbildenummer 5"/>
          <p:cNvSpPr>
            <a:spLocks noGrp="1"/>
          </p:cNvSpPr>
          <p:nvPr>
            <p:ph type="sldNum" sz="quarter" idx="12"/>
          </p:nvPr>
        </p:nvSpPr>
        <p:spPr/>
        <p:txBody>
          <a:bodyPr/>
          <a:lstStyle/>
          <a:p>
            <a:fld id="{9B62A642-5BE4-42F8-9ECB-DDEE0F44F686}" type="slidenum">
              <a:rPr lang="en-GB" sz="1600" smtClean="0"/>
              <a:t>10</a:t>
            </a:fld>
            <a:endParaRPr lang="en-GB" sz="1600"/>
          </a:p>
        </p:txBody>
      </p:sp>
      <p:pic>
        <p:nvPicPr>
          <p:cNvPr id="2052" name="Picture 4" descr="Last Interaction vs First Interacti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4069" y="1690688"/>
            <a:ext cx="3849731" cy="384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140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Authentication</a:t>
            </a:r>
            <a:endParaRPr lang="en-GB" dirty="0"/>
          </a:p>
        </p:txBody>
      </p:sp>
      <p:sp>
        <p:nvSpPr>
          <p:cNvPr id="7" name="Plassholder for innhold 6"/>
          <p:cNvSpPr>
            <a:spLocks noGrp="1"/>
          </p:cNvSpPr>
          <p:nvPr>
            <p:ph sz="half" idx="1"/>
          </p:nvPr>
        </p:nvSpPr>
        <p:spPr/>
        <p:txBody>
          <a:bodyPr>
            <a:normAutofit/>
          </a:bodyPr>
          <a:lstStyle/>
          <a:p>
            <a:pPr>
              <a:lnSpc>
                <a:spcPct val="110000"/>
              </a:lnSpc>
            </a:pPr>
            <a:r>
              <a:rPr lang="nb-NO" dirty="0" smtClean="0"/>
              <a:t>Public-</a:t>
            </a:r>
            <a:r>
              <a:rPr lang="nb-NO" dirty="0" err="1" smtClean="0"/>
              <a:t>key</a:t>
            </a:r>
            <a:r>
              <a:rPr lang="nb-NO" dirty="0" smtClean="0"/>
              <a:t> </a:t>
            </a:r>
            <a:r>
              <a:rPr lang="nb-NO" dirty="0" err="1" smtClean="0"/>
              <a:t>cryptography</a:t>
            </a:r>
            <a:endParaRPr lang="nb-NO" dirty="0" smtClean="0"/>
          </a:p>
          <a:p>
            <a:pPr>
              <a:lnSpc>
                <a:spcPct val="110000"/>
              </a:lnSpc>
            </a:pPr>
            <a:r>
              <a:rPr lang="nb-NO" dirty="0" smtClean="0"/>
              <a:t>Identity </a:t>
            </a:r>
            <a:r>
              <a:rPr lang="nb-NO" dirty="0" err="1" smtClean="0"/>
              <a:t>represented</a:t>
            </a:r>
            <a:r>
              <a:rPr lang="nb-NO" dirty="0" smtClean="0"/>
              <a:t> by e-mail</a:t>
            </a:r>
            <a:endParaRPr lang="nb-NO" dirty="0" smtClean="0"/>
          </a:p>
          <a:p>
            <a:pPr>
              <a:lnSpc>
                <a:spcPct val="110000"/>
              </a:lnSpc>
            </a:pPr>
            <a:r>
              <a:rPr lang="nb-NO" dirty="0" err="1"/>
              <a:t>Authentication</a:t>
            </a:r>
            <a:r>
              <a:rPr lang="nb-NO" dirty="0"/>
              <a:t> and </a:t>
            </a:r>
            <a:r>
              <a:rPr lang="nb-NO" dirty="0" err="1"/>
              <a:t>connection</a:t>
            </a:r>
            <a:r>
              <a:rPr lang="nb-NO" dirty="0"/>
              <a:t> </a:t>
            </a:r>
            <a:r>
              <a:rPr lang="nb-NO" dirty="0" err="1"/>
              <a:t>setup</a:t>
            </a:r>
            <a:r>
              <a:rPr lang="nb-NO" dirty="0"/>
              <a:t> </a:t>
            </a:r>
            <a:r>
              <a:rPr lang="nb-NO" dirty="0" err="1"/>
              <a:t>combined</a:t>
            </a:r>
            <a:endParaRPr lang="nb-NO" dirty="0"/>
          </a:p>
          <a:p>
            <a:pPr lvl="1">
              <a:lnSpc>
                <a:spcPct val="110000"/>
              </a:lnSpc>
            </a:pPr>
            <a:r>
              <a:rPr lang="nb-NO" dirty="0" err="1"/>
              <a:t>Usually</a:t>
            </a:r>
            <a:r>
              <a:rPr lang="nb-NO" dirty="0"/>
              <a:t> separate </a:t>
            </a:r>
            <a:r>
              <a:rPr lang="nb-NO" dirty="0" err="1" smtClean="0"/>
              <a:t>processes</a:t>
            </a:r>
            <a:endParaRPr lang="nb-NO" dirty="0" smtClean="0"/>
          </a:p>
          <a:p>
            <a:pPr>
              <a:lnSpc>
                <a:spcPct val="110000"/>
              </a:lnSpc>
            </a:pPr>
            <a:r>
              <a:rPr lang="nb-NO" dirty="0" smtClean="0"/>
              <a:t>WebRTC Offer &amp; </a:t>
            </a:r>
            <a:r>
              <a:rPr lang="nb-NO" dirty="0" err="1" smtClean="0"/>
              <a:t>Answer</a:t>
            </a:r>
            <a:r>
              <a:rPr lang="nb-NO" dirty="0" smtClean="0"/>
              <a:t> </a:t>
            </a:r>
          </a:p>
          <a:p>
            <a:pPr lvl="1">
              <a:lnSpc>
                <a:spcPct val="110000"/>
              </a:lnSpc>
            </a:pPr>
            <a:r>
              <a:rPr lang="nb-NO" dirty="0" err="1" smtClean="0"/>
              <a:t>Includes</a:t>
            </a:r>
            <a:r>
              <a:rPr lang="nb-NO" dirty="0" smtClean="0"/>
              <a:t> </a:t>
            </a:r>
            <a:r>
              <a:rPr lang="nb-NO" dirty="0" err="1" smtClean="0"/>
              <a:t>endpoint</a:t>
            </a:r>
            <a:r>
              <a:rPr lang="nb-NO" dirty="0" smtClean="0"/>
              <a:t> </a:t>
            </a:r>
            <a:r>
              <a:rPr lang="nb-NO" dirty="0" err="1" smtClean="0"/>
              <a:t>authentication</a:t>
            </a:r>
            <a:endParaRPr lang="nb-NO" dirty="0" smtClean="0"/>
          </a:p>
        </p:txBody>
      </p:sp>
      <p:sp>
        <p:nvSpPr>
          <p:cNvPr id="10" name="Plassholder for innhold 9"/>
          <p:cNvSpPr>
            <a:spLocks noGrp="1"/>
          </p:cNvSpPr>
          <p:nvPr>
            <p:ph sz="half" idx="2"/>
          </p:nvPr>
        </p:nvSpPr>
        <p:spPr/>
        <p:txBody>
          <a:bodyPr>
            <a:normAutofit/>
          </a:bodyPr>
          <a:lstStyle/>
          <a:p>
            <a:pPr>
              <a:lnSpc>
                <a:spcPct val="100000"/>
              </a:lnSpc>
            </a:pPr>
            <a:r>
              <a:rPr lang="nb-NO" dirty="0"/>
              <a:t>Keys </a:t>
            </a:r>
            <a:r>
              <a:rPr lang="nb-NO" dirty="0" err="1" smtClean="0"/>
              <a:t>shared</a:t>
            </a:r>
            <a:r>
              <a:rPr lang="nb-NO" dirty="0" smtClean="0"/>
              <a:t>:</a:t>
            </a:r>
            <a:endParaRPr lang="nb-NO" dirty="0"/>
          </a:p>
          <a:p>
            <a:pPr lvl="1">
              <a:lnSpc>
                <a:spcPct val="100000"/>
              </a:lnSpc>
            </a:pPr>
            <a:r>
              <a:rPr lang="nb-NO" dirty="0" smtClean="0"/>
              <a:t>Over P2P </a:t>
            </a:r>
            <a:r>
              <a:rPr lang="nb-NO" dirty="0" err="1" smtClean="0"/>
              <a:t>channel</a:t>
            </a:r>
            <a:endParaRPr lang="nb-NO" dirty="0" smtClean="0"/>
          </a:p>
          <a:p>
            <a:pPr lvl="1">
              <a:lnSpc>
                <a:spcPct val="100000"/>
              </a:lnSpc>
            </a:pPr>
            <a:r>
              <a:rPr lang="nb-NO" dirty="0" err="1" smtClean="0"/>
              <a:t>Encrypted</a:t>
            </a:r>
            <a:endParaRPr lang="nb-NO" dirty="0" smtClean="0"/>
          </a:p>
          <a:p>
            <a:pPr lvl="1">
              <a:lnSpc>
                <a:spcPct val="100000"/>
              </a:lnSpc>
            </a:pPr>
            <a:r>
              <a:rPr lang="nb-NO" dirty="0" smtClean="0"/>
              <a:t>During first </a:t>
            </a:r>
            <a:r>
              <a:rPr lang="nb-NO" dirty="0" err="1" smtClean="0"/>
              <a:t>connection</a:t>
            </a:r>
            <a:endParaRPr lang="nb-NO" dirty="0"/>
          </a:p>
          <a:p>
            <a:pPr>
              <a:lnSpc>
                <a:spcPct val="100000"/>
              </a:lnSpc>
            </a:pPr>
            <a:r>
              <a:rPr lang="nb-NO" u="sng" dirty="0">
                <a:solidFill>
                  <a:srgbClr val="0070C0"/>
                </a:solidFill>
              </a:rPr>
              <a:t>Depends </a:t>
            </a:r>
            <a:r>
              <a:rPr lang="nb-NO" u="sng" dirty="0" err="1">
                <a:solidFill>
                  <a:srgbClr val="0070C0"/>
                </a:solidFill>
              </a:rPr>
              <a:t>on</a:t>
            </a:r>
            <a:r>
              <a:rPr lang="nb-NO" u="sng" dirty="0">
                <a:solidFill>
                  <a:srgbClr val="0070C0"/>
                </a:solidFill>
              </a:rPr>
              <a:t> first </a:t>
            </a:r>
            <a:r>
              <a:rPr lang="nb-NO" u="sng" dirty="0" err="1" smtClean="0">
                <a:solidFill>
                  <a:srgbClr val="0070C0"/>
                </a:solidFill>
              </a:rPr>
              <a:t>connection</a:t>
            </a:r>
            <a:r>
              <a:rPr lang="nb-NO" dirty="0" smtClean="0"/>
              <a:t>:</a:t>
            </a:r>
            <a:endParaRPr lang="nb-NO" dirty="0"/>
          </a:p>
          <a:p>
            <a:pPr lvl="1">
              <a:lnSpc>
                <a:spcPct val="100000"/>
              </a:lnSpc>
            </a:pPr>
            <a:r>
              <a:rPr lang="nb-NO" dirty="0" smtClean="0"/>
              <a:t>In person – More </a:t>
            </a:r>
            <a:r>
              <a:rPr lang="nb-NO" dirty="0" err="1" smtClean="0"/>
              <a:t>secure</a:t>
            </a:r>
            <a:r>
              <a:rPr lang="nb-NO" dirty="0"/>
              <a:t> </a:t>
            </a:r>
            <a:r>
              <a:rPr lang="nb-NO" dirty="0" smtClean="0"/>
              <a:t> </a:t>
            </a:r>
            <a:r>
              <a:rPr lang="nb-NO" dirty="0" smtClean="0"/>
              <a:t>     </a:t>
            </a:r>
            <a:r>
              <a:rPr lang="nb-NO" sz="2000" dirty="0" smtClean="0"/>
              <a:t>(</a:t>
            </a:r>
            <a:r>
              <a:rPr lang="nb-NO" sz="2000" u="sng" dirty="0" err="1">
                <a:solidFill>
                  <a:srgbClr val="0070C0"/>
                </a:solidFill>
              </a:rPr>
              <a:t>Highest</a:t>
            </a:r>
            <a:r>
              <a:rPr lang="nb-NO" sz="2000" dirty="0"/>
              <a:t> </a:t>
            </a:r>
            <a:r>
              <a:rPr lang="nb-NO" sz="2000" dirty="0" err="1"/>
              <a:t>level</a:t>
            </a:r>
            <a:r>
              <a:rPr lang="nb-NO" sz="2000" dirty="0"/>
              <a:t> </a:t>
            </a:r>
            <a:r>
              <a:rPr lang="nb-NO" sz="2000" dirty="0" err="1"/>
              <a:t>of</a:t>
            </a:r>
            <a:r>
              <a:rPr lang="nb-NO" sz="2000" dirty="0"/>
              <a:t> </a:t>
            </a:r>
            <a:r>
              <a:rPr lang="nb-NO" sz="2000" u="sng" dirty="0" err="1">
                <a:solidFill>
                  <a:srgbClr val="0070C0"/>
                </a:solidFill>
              </a:rPr>
              <a:t>security</a:t>
            </a:r>
            <a:r>
              <a:rPr lang="nb-NO" sz="2000" dirty="0"/>
              <a:t> in </a:t>
            </a:r>
            <a:r>
              <a:rPr lang="nb-NO" sz="2000" dirty="0" err="1"/>
              <a:t>SendIt</a:t>
            </a:r>
            <a:r>
              <a:rPr lang="nb-NO" sz="2000" dirty="0" smtClean="0"/>
              <a:t>)</a:t>
            </a:r>
            <a:endParaRPr lang="nb-NO" dirty="0" smtClean="0"/>
          </a:p>
          <a:p>
            <a:pPr lvl="1">
              <a:lnSpc>
                <a:spcPct val="100000"/>
              </a:lnSpc>
            </a:pPr>
            <a:r>
              <a:rPr lang="nb-NO" dirty="0" smtClean="0"/>
              <a:t>Open </a:t>
            </a:r>
            <a:r>
              <a:rPr lang="nb-NO" dirty="0" err="1"/>
              <a:t>channel</a:t>
            </a:r>
            <a:r>
              <a:rPr lang="nb-NO" dirty="0"/>
              <a:t> – Less </a:t>
            </a:r>
            <a:r>
              <a:rPr lang="nb-NO" dirty="0" err="1" smtClean="0"/>
              <a:t>secure</a:t>
            </a:r>
            <a:endParaRPr lang="nb-NO" dirty="0"/>
          </a:p>
        </p:txBody>
      </p:sp>
      <p:sp>
        <p:nvSpPr>
          <p:cNvPr id="9" name="Plassholder for lysbildenummer 8"/>
          <p:cNvSpPr>
            <a:spLocks noGrp="1"/>
          </p:cNvSpPr>
          <p:nvPr>
            <p:ph type="sldNum" sz="quarter" idx="12"/>
          </p:nvPr>
        </p:nvSpPr>
        <p:spPr/>
        <p:txBody>
          <a:bodyPr/>
          <a:lstStyle/>
          <a:p>
            <a:fld id="{9B62A642-5BE4-42F8-9ECB-DDEE0F44F686}" type="slidenum">
              <a:rPr lang="en-GB" sz="1600" smtClean="0"/>
              <a:t>11</a:t>
            </a:fld>
            <a:endParaRPr lang="en-GB" dirty="0"/>
          </a:p>
        </p:txBody>
      </p:sp>
    </p:spTree>
    <p:extLst>
      <p:ext uri="{BB962C8B-B14F-4D97-AF65-F5344CB8AC3E}">
        <p14:creationId xmlns:p14="http://schemas.microsoft.com/office/powerpoint/2010/main" val="4111499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dirty="0" err="1" smtClean="0"/>
              <a:t>Implementation</a:t>
            </a:r>
            <a:endParaRPr lang="en-GB" dirty="0"/>
          </a:p>
        </p:txBody>
      </p:sp>
      <p:sp>
        <p:nvSpPr>
          <p:cNvPr id="6" name="Undertittel 5"/>
          <p:cNvSpPr>
            <a:spLocks noGrp="1"/>
          </p:cNvSpPr>
          <p:nvPr>
            <p:ph type="subTitle" idx="1"/>
          </p:nvPr>
        </p:nvSpPr>
        <p:spPr/>
        <p:txBody>
          <a:bodyPr/>
          <a:lstStyle/>
          <a:p>
            <a:endParaRPr lang="en-GB"/>
          </a:p>
        </p:txBody>
      </p:sp>
      <p:pic>
        <p:nvPicPr>
          <p:cNvPr id="1026" name="Picture 2" descr="Image result for Technology clipar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7240" y="3602038"/>
            <a:ext cx="3177520" cy="283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4660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title"/>
          </p:nvPr>
        </p:nvSpPr>
        <p:spPr/>
        <p:txBody>
          <a:bodyPr/>
          <a:lstStyle/>
          <a:p>
            <a:r>
              <a:rPr lang="nb-NO" dirty="0" smtClean="0"/>
              <a:t>Technology</a:t>
            </a:r>
            <a:endParaRPr lang="en-GB" dirty="0"/>
          </a:p>
        </p:txBody>
      </p:sp>
      <p:sp>
        <p:nvSpPr>
          <p:cNvPr id="7" name="Plassholder for innhold 6"/>
          <p:cNvSpPr>
            <a:spLocks noGrp="1"/>
          </p:cNvSpPr>
          <p:nvPr>
            <p:ph idx="1"/>
          </p:nvPr>
        </p:nvSpPr>
        <p:spPr/>
        <p:txBody>
          <a:bodyPr>
            <a:normAutofit lnSpcReduction="10000"/>
          </a:bodyPr>
          <a:lstStyle/>
          <a:p>
            <a:r>
              <a:rPr lang="nb-NO" dirty="0" smtClean="0"/>
              <a:t>System is </a:t>
            </a:r>
            <a:r>
              <a:rPr lang="nb-NO" dirty="0" err="1" smtClean="0"/>
              <a:t>built</a:t>
            </a:r>
            <a:r>
              <a:rPr lang="nb-NO" dirty="0" smtClean="0"/>
              <a:t> </a:t>
            </a:r>
            <a:r>
              <a:rPr lang="nb-NO" dirty="0" err="1" smtClean="0"/>
              <a:t>using</a:t>
            </a:r>
            <a:r>
              <a:rPr lang="nb-NO" dirty="0" smtClean="0"/>
              <a:t>:</a:t>
            </a:r>
          </a:p>
          <a:p>
            <a:pPr lvl="1"/>
            <a:r>
              <a:rPr lang="nb-NO" dirty="0" err="1" smtClean="0"/>
              <a:t>NodeJS</a:t>
            </a:r>
            <a:endParaRPr lang="nb-NO" dirty="0" smtClean="0"/>
          </a:p>
          <a:p>
            <a:pPr lvl="1"/>
            <a:r>
              <a:rPr lang="nb-NO" dirty="0" smtClean="0"/>
              <a:t>Electron</a:t>
            </a:r>
          </a:p>
          <a:p>
            <a:pPr lvl="1"/>
            <a:r>
              <a:rPr lang="nb-NO" dirty="0" smtClean="0"/>
              <a:t>WebRTC</a:t>
            </a:r>
          </a:p>
          <a:p>
            <a:pPr lvl="2"/>
            <a:r>
              <a:rPr lang="nb-NO" dirty="0" smtClean="0">
                <a:solidFill>
                  <a:srgbClr val="0070C0"/>
                </a:solidFill>
              </a:rPr>
              <a:t>Experimental</a:t>
            </a:r>
            <a:r>
              <a:rPr lang="nb-NO" dirty="0" smtClean="0"/>
              <a:t> </a:t>
            </a:r>
            <a:r>
              <a:rPr lang="nb-NO" dirty="0" err="1" smtClean="0"/>
              <a:t>technology</a:t>
            </a:r>
            <a:r>
              <a:rPr lang="nb-NO" dirty="0" smtClean="0"/>
              <a:t>!</a:t>
            </a:r>
            <a:endParaRPr lang="en-GB" dirty="0" smtClean="0"/>
          </a:p>
          <a:p>
            <a:r>
              <a:rPr lang="nb-NO" dirty="0" err="1" smtClean="0"/>
              <a:t>Enables</a:t>
            </a:r>
            <a:r>
              <a:rPr lang="nb-NO" dirty="0" smtClean="0"/>
              <a:t> </a:t>
            </a:r>
            <a:r>
              <a:rPr lang="nb-NO" dirty="0" err="1" smtClean="0"/>
              <a:t>easy</a:t>
            </a:r>
            <a:r>
              <a:rPr lang="nb-NO" dirty="0" smtClean="0"/>
              <a:t> </a:t>
            </a:r>
            <a:r>
              <a:rPr lang="nb-NO" dirty="0" err="1" smtClean="0"/>
              <a:t>development</a:t>
            </a:r>
            <a:r>
              <a:rPr lang="nb-NO" dirty="0" smtClean="0"/>
              <a:t>:</a:t>
            </a:r>
          </a:p>
          <a:p>
            <a:pPr lvl="1"/>
            <a:r>
              <a:rPr lang="nb-NO" dirty="0" smtClean="0"/>
              <a:t>Desktop </a:t>
            </a:r>
            <a:r>
              <a:rPr lang="nb-NO" dirty="0" err="1" smtClean="0"/>
              <a:t>applications</a:t>
            </a:r>
            <a:endParaRPr lang="nb-NO" dirty="0" smtClean="0"/>
          </a:p>
          <a:p>
            <a:pPr lvl="1"/>
            <a:r>
              <a:rPr lang="nb-NO" dirty="0" err="1" smtClean="0"/>
              <a:t>Multi-platform</a:t>
            </a:r>
            <a:r>
              <a:rPr lang="nb-NO" dirty="0" smtClean="0"/>
              <a:t> support</a:t>
            </a:r>
          </a:p>
          <a:p>
            <a:pPr lvl="1"/>
            <a:r>
              <a:rPr lang="nb-NO" dirty="0" err="1" smtClean="0"/>
              <a:t>Built</a:t>
            </a:r>
            <a:r>
              <a:rPr lang="nb-NO" dirty="0" smtClean="0"/>
              <a:t>-in NAT traversal</a:t>
            </a:r>
          </a:p>
          <a:p>
            <a:pPr lvl="1"/>
            <a:r>
              <a:rPr lang="nb-NO" dirty="0" smtClean="0"/>
              <a:t>P2P </a:t>
            </a:r>
            <a:r>
              <a:rPr lang="nb-NO" dirty="0" err="1" smtClean="0"/>
              <a:t>communication</a:t>
            </a:r>
            <a:endParaRPr lang="nb-NO" dirty="0" smtClean="0"/>
          </a:p>
          <a:p>
            <a:pPr lvl="1"/>
            <a:r>
              <a:rPr lang="nb-NO" dirty="0" smtClean="0"/>
              <a:t>No server </a:t>
            </a:r>
            <a:r>
              <a:rPr lang="nb-NO" dirty="0" err="1" smtClean="0"/>
              <a:t>requirements</a:t>
            </a:r>
            <a:endParaRPr lang="nb-NO" dirty="0" smtClean="0"/>
          </a:p>
          <a:p>
            <a:pPr lvl="1"/>
            <a:endParaRPr lang="nb-NO" dirty="0" smtClean="0"/>
          </a:p>
        </p:txBody>
      </p:sp>
      <p:pic>
        <p:nvPicPr>
          <p:cNvPr id="8" name="Picture 2"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5474" y="1690688"/>
            <a:ext cx="2655228" cy="16265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webrtc.org/assets/images/webrtc-logo-vert-retro-255x305.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2934" y="5172945"/>
            <a:ext cx="1240307" cy="14835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Electron logo">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2934" y="3513228"/>
            <a:ext cx="1351143" cy="1463738"/>
          </a:xfrm>
          <a:prstGeom prst="rect">
            <a:avLst/>
          </a:prstGeom>
          <a:noFill/>
          <a:extLst>
            <a:ext uri="{909E8E84-426E-40DD-AFC4-6F175D3DCCD1}">
              <a14:hiddenFill xmlns:a14="http://schemas.microsoft.com/office/drawing/2010/main">
                <a:solidFill>
                  <a:srgbClr val="FFFFFF"/>
                </a:solidFill>
              </a14:hiddenFill>
            </a:ext>
          </a:extLst>
        </p:spPr>
      </p:pic>
      <p:sp>
        <p:nvSpPr>
          <p:cNvPr id="12" name="Plassholder for lysbildenummer 11"/>
          <p:cNvSpPr>
            <a:spLocks noGrp="1"/>
          </p:cNvSpPr>
          <p:nvPr>
            <p:ph type="sldNum" sz="quarter" idx="12"/>
          </p:nvPr>
        </p:nvSpPr>
        <p:spPr/>
        <p:txBody>
          <a:bodyPr/>
          <a:lstStyle/>
          <a:p>
            <a:fld id="{9B62A642-5BE4-42F8-9ECB-DDEE0F44F686}" type="slidenum">
              <a:rPr lang="en-GB" sz="1600" smtClean="0"/>
              <a:t>13</a:t>
            </a:fld>
            <a:endParaRPr lang="en-GB" sz="1600"/>
          </a:p>
        </p:txBody>
      </p:sp>
    </p:spTree>
    <p:extLst>
      <p:ext uri="{BB962C8B-B14F-4D97-AF65-F5344CB8AC3E}">
        <p14:creationId xmlns:p14="http://schemas.microsoft.com/office/powerpoint/2010/main" val="4153749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lassholder for innhold 2"/>
          <p:cNvSpPr>
            <a:spLocks noGrp="1"/>
          </p:cNvSpPr>
          <p:nvPr>
            <p:ph idx="4294967295"/>
          </p:nvPr>
        </p:nvSpPr>
        <p:spPr>
          <a:xfrm>
            <a:off x="534988" y="2324172"/>
            <a:ext cx="11375072" cy="4457600"/>
          </a:xfrm>
          <a:prstGeom prst="rect">
            <a:avLst/>
          </a:prstGeom>
        </p:spPr>
        <p:txBody>
          <a:bodyPr numCol="2">
            <a:normAutofit fontScale="77500" lnSpcReduction="20000"/>
          </a:bodyPr>
          <a:lstStyle/>
          <a:p>
            <a:pPr marL="457200" lvl="1" indent="0" algn="ctr">
              <a:lnSpc>
                <a:spcPct val="150000"/>
              </a:lnSpc>
              <a:buNone/>
            </a:pPr>
            <a:endParaRPr lang="nb-NO" sz="4400" dirty="0" smtClean="0"/>
          </a:p>
          <a:p>
            <a:pPr marL="457200" lvl="1" indent="0" algn="ctr">
              <a:lnSpc>
                <a:spcPct val="150000"/>
              </a:lnSpc>
              <a:buNone/>
            </a:pPr>
            <a:endParaRPr lang="nb-NO" sz="5100" dirty="0" smtClean="0"/>
          </a:p>
          <a:p>
            <a:pPr lvl="1">
              <a:lnSpc>
                <a:spcPct val="100000"/>
              </a:lnSpc>
            </a:pPr>
            <a:endParaRPr lang="nb-NO" sz="3200" dirty="0" smtClean="0"/>
          </a:p>
          <a:p>
            <a:pPr marL="457200" lvl="1" indent="0" algn="ctr">
              <a:lnSpc>
                <a:spcPct val="100000"/>
              </a:lnSpc>
              <a:buNone/>
            </a:pPr>
            <a:endParaRPr lang="nb-NO" sz="3200" i="1" u="sng" dirty="0"/>
          </a:p>
          <a:p>
            <a:pPr marL="457200" lvl="1" indent="0" algn="ctr">
              <a:lnSpc>
                <a:spcPct val="100000"/>
              </a:lnSpc>
              <a:buNone/>
            </a:pPr>
            <a:endParaRPr lang="nb-NO" sz="3200" i="1" u="sng" dirty="0" smtClean="0"/>
          </a:p>
          <a:p>
            <a:pPr marL="457200" lvl="1" indent="0" algn="ctr">
              <a:lnSpc>
                <a:spcPct val="150000"/>
              </a:lnSpc>
              <a:buNone/>
            </a:pPr>
            <a:endParaRPr lang="nb-NO" sz="3200" i="1" u="sng" dirty="0"/>
          </a:p>
          <a:p>
            <a:pPr marL="457200" lvl="1" indent="0" algn="ctr">
              <a:lnSpc>
                <a:spcPct val="100000"/>
              </a:lnSpc>
              <a:buNone/>
            </a:pPr>
            <a:endParaRPr lang="nb-NO" sz="3200" i="1" u="sng" dirty="0" smtClean="0"/>
          </a:p>
          <a:p>
            <a:pPr marL="457200" lvl="1" indent="0" algn="ctr">
              <a:lnSpc>
                <a:spcPct val="100000"/>
              </a:lnSpc>
              <a:buNone/>
            </a:pPr>
            <a:r>
              <a:rPr lang="nb-NO" sz="3100" i="1" u="sng" dirty="0" smtClean="0"/>
              <a:t>Automatic </a:t>
            </a:r>
            <a:r>
              <a:rPr lang="nb-NO" sz="3100" i="1" u="sng" dirty="0" err="1" smtClean="0"/>
              <a:t>sharing</a:t>
            </a:r>
            <a:r>
              <a:rPr lang="nb-NO" sz="3100" i="1" u="sng" dirty="0" smtClean="0"/>
              <a:t>:</a:t>
            </a:r>
          </a:p>
          <a:p>
            <a:pPr marL="457200" lvl="1" indent="0" algn="ctr">
              <a:lnSpc>
                <a:spcPct val="100000"/>
              </a:lnSpc>
              <a:buNone/>
            </a:pPr>
            <a:r>
              <a:rPr lang="nb-NO" sz="3100" dirty="0" err="1" smtClean="0"/>
              <a:t>Easier</a:t>
            </a:r>
            <a:r>
              <a:rPr lang="nb-NO" sz="3100" dirty="0" smtClean="0"/>
              <a:t> to </a:t>
            </a:r>
            <a:r>
              <a:rPr lang="nb-NO" sz="3100" dirty="0" err="1" smtClean="0"/>
              <a:t>use</a:t>
            </a:r>
            <a:r>
              <a:rPr lang="nb-NO" sz="3100" dirty="0" smtClean="0"/>
              <a:t> – less </a:t>
            </a:r>
            <a:r>
              <a:rPr lang="nb-NO" sz="3100" dirty="0" err="1" smtClean="0"/>
              <a:t>secure</a:t>
            </a:r>
            <a:endParaRPr lang="nb-NO" sz="3100" dirty="0"/>
          </a:p>
          <a:p>
            <a:pPr marL="457200" lvl="1" indent="0" algn="ctr">
              <a:lnSpc>
                <a:spcPct val="150000"/>
              </a:lnSpc>
              <a:buNone/>
            </a:pPr>
            <a:endParaRPr lang="nb-NO" sz="3600" dirty="0" smtClean="0"/>
          </a:p>
          <a:p>
            <a:pPr marL="457200" lvl="1" indent="0" algn="ctr">
              <a:lnSpc>
                <a:spcPct val="150000"/>
              </a:lnSpc>
              <a:buNone/>
            </a:pPr>
            <a:r>
              <a:rPr lang="nb-NO" sz="3600" dirty="0" smtClean="0"/>
              <a:t> </a:t>
            </a:r>
          </a:p>
          <a:p>
            <a:pPr lvl="1">
              <a:lnSpc>
                <a:spcPct val="100000"/>
              </a:lnSpc>
            </a:pPr>
            <a:endParaRPr lang="nb-NO" sz="7000" dirty="0" smtClean="0"/>
          </a:p>
          <a:p>
            <a:pPr marL="457200" lvl="1" indent="0" algn="ctr">
              <a:lnSpc>
                <a:spcPct val="100000"/>
              </a:lnSpc>
              <a:buNone/>
            </a:pPr>
            <a:endParaRPr lang="nb-NO" sz="3200" i="1" u="sng" dirty="0"/>
          </a:p>
          <a:p>
            <a:pPr marL="457200" lvl="1" indent="0" algn="ctr">
              <a:lnSpc>
                <a:spcPct val="100000"/>
              </a:lnSpc>
              <a:buNone/>
            </a:pPr>
            <a:endParaRPr lang="nb-NO" sz="3200" i="1" u="sng" dirty="0" smtClean="0"/>
          </a:p>
          <a:p>
            <a:pPr marL="457200" lvl="1" indent="0" algn="ctr">
              <a:lnSpc>
                <a:spcPct val="150000"/>
              </a:lnSpc>
              <a:buNone/>
            </a:pPr>
            <a:endParaRPr lang="nb-NO" sz="3200" i="1" u="sng" dirty="0"/>
          </a:p>
          <a:p>
            <a:pPr marL="457200" lvl="1" indent="0" algn="ctr">
              <a:lnSpc>
                <a:spcPct val="100000"/>
              </a:lnSpc>
              <a:buNone/>
            </a:pPr>
            <a:endParaRPr lang="nb-NO" sz="3200" i="1" u="sng" dirty="0" smtClean="0"/>
          </a:p>
          <a:p>
            <a:pPr marL="457200" lvl="1" indent="0" algn="ctr">
              <a:lnSpc>
                <a:spcPct val="100000"/>
              </a:lnSpc>
              <a:buNone/>
            </a:pPr>
            <a:r>
              <a:rPr lang="nb-NO" sz="3100" i="1" u="sng" dirty="0" smtClean="0"/>
              <a:t>Manual </a:t>
            </a:r>
            <a:r>
              <a:rPr lang="nb-NO" sz="3100" i="1" u="sng" dirty="0" err="1" smtClean="0"/>
              <a:t>Sharing</a:t>
            </a:r>
            <a:r>
              <a:rPr lang="nb-NO" sz="3100" i="1" u="sng" dirty="0" smtClean="0"/>
              <a:t>:</a:t>
            </a:r>
          </a:p>
          <a:p>
            <a:pPr marL="457200" lvl="1" indent="0" algn="ctr">
              <a:lnSpc>
                <a:spcPct val="100000"/>
              </a:lnSpc>
              <a:buNone/>
            </a:pPr>
            <a:r>
              <a:rPr lang="nb-NO" sz="3100" dirty="0" smtClean="0"/>
              <a:t>Harder to </a:t>
            </a:r>
            <a:r>
              <a:rPr lang="nb-NO" sz="3100" dirty="0" err="1" smtClean="0"/>
              <a:t>use</a:t>
            </a:r>
            <a:r>
              <a:rPr lang="nb-NO" sz="3100" dirty="0" smtClean="0"/>
              <a:t> – more </a:t>
            </a:r>
            <a:r>
              <a:rPr lang="nb-NO" sz="3100" dirty="0" err="1" smtClean="0"/>
              <a:t>secure</a:t>
            </a:r>
            <a:endParaRPr lang="nb-NO" sz="3100" dirty="0" smtClean="0"/>
          </a:p>
        </p:txBody>
      </p:sp>
      <p:sp>
        <p:nvSpPr>
          <p:cNvPr id="5" name="Tittel 4"/>
          <p:cNvSpPr>
            <a:spLocks noGrp="1"/>
          </p:cNvSpPr>
          <p:nvPr>
            <p:ph type="title"/>
          </p:nvPr>
        </p:nvSpPr>
        <p:spPr/>
        <p:txBody>
          <a:bodyPr/>
          <a:lstStyle/>
          <a:p>
            <a:r>
              <a:rPr lang="nb-NO" dirty="0" smtClean="0"/>
              <a:t>Modes</a:t>
            </a:r>
            <a:endParaRPr lang="en-GB" dirty="0"/>
          </a:p>
        </p:txBody>
      </p:sp>
      <p:pic>
        <p:nvPicPr>
          <p:cNvPr id="11" name="Bild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886" y="2324172"/>
            <a:ext cx="9243403" cy="3431549"/>
          </a:xfrm>
          <a:prstGeom prst="rect">
            <a:avLst/>
          </a:prstGeom>
        </p:spPr>
      </p:pic>
      <p:cxnSp>
        <p:nvCxnSpPr>
          <p:cNvPr id="13" name="Rett linje 12"/>
          <p:cNvCxnSpPr/>
          <p:nvPr/>
        </p:nvCxnSpPr>
        <p:spPr>
          <a:xfrm>
            <a:off x="6588475" y="3075709"/>
            <a:ext cx="23293" cy="2745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1673829" y="2699987"/>
            <a:ext cx="42151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81949" y="2699987"/>
            <a:ext cx="317546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ittel 4"/>
          <p:cNvSpPr txBox="1">
            <a:spLocks/>
          </p:cNvSpPr>
          <p:nvPr/>
        </p:nvSpPr>
        <p:spPr>
          <a:xfrm>
            <a:off x="839788" y="1692356"/>
            <a:ext cx="10515600" cy="5660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2800" dirty="0" smtClean="0">
                <a:latin typeface="+mn-lt"/>
              </a:rPr>
              <a:t>The modes </a:t>
            </a:r>
            <a:r>
              <a:rPr lang="nb-NO" sz="2800" dirty="0" err="1" smtClean="0">
                <a:latin typeface="+mn-lt"/>
              </a:rPr>
              <a:t>only</a:t>
            </a:r>
            <a:r>
              <a:rPr lang="nb-NO" sz="2800" dirty="0" smtClean="0">
                <a:latin typeface="+mn-lt"/>
              </a:rPr>
              <a:t> </a:t>
            </a:r>
            <a:r>
              <a:rPr lang="nb-NO" sz="2800" dirty="0" err="1" smtClean="0">
                <a:latin typeface="+mn-lt"/>
              </a:rPr>
              <a:t>differ</a:t>
            </a:r>
            <a:r>
              <a:rPr lang="nb-NO" sz="2800" dirty="0" smtClean="0">
                <a:latin typeface="+mn-lt"/>
              </a:rPr>
              <a:t> in </a:t>
            </a:r>
            <a:r>
              <a:rPr lang="nb-NO" sz="2800" dirty="0" err="1" smtClean="0">
                <a:latin typeface="+mn-lt"/>
              </a:rPr>
              <a:t>how</a:t>
            </a:r>
            <a:r>
              <a:rPr lang="nb-NO" sz="2800" dirty="0" smtClean="0">
                <a:latin typeface="+mn-lt"/>
              </a:rPr>
              <a:t> </a:t>
            </a:r>
            <a:r>
              <a:rPr lang="nb-NO" sz="2800" dirty="0" err="1" smtClean="0">
                <a:latin typeface="+mn-lt"/>
              </a:rPr>
              <a:t>the</a:t>
            </a:r>
            <a:r>
              <a:rPr lang="nb-NO" sz="2800" dirty="0" smtClean="0">
                <a:latin typeface="+mn-lt"/>
              </a:rPr>
              <a:t> </a:t>
            </a:r>
            <a:r>
              <a:rPr lang="nb-NO" sz="2800" i="1" dirty="0" err="1" smtClean="0">
                <a:solidFill>
                  <a:srgbClr val="0070C0"/>
                </a:solidFill>
                <a:latin typeface="+mn-lt"/>
              </a:rPr>
              <a:t>connection</a:t>
            </a:r>
            <a:r>
              <a:rPr lang="nb-NO" sz="2800" i="1" dirty="0">
                <a:solidFill>
                  <a:srgbClr val="0070C0"/>
                </a:solidFill>
                <a:latin typeface="+mn-lt"/>
              </a:rPr>
              <a:t> </a:t>
            </a:r>
            <a:r>
              <a:rPr lang="nb-NO" sz="2800" i="1" dirty="0" smtClean="0">
                <a:solidFill>
                  <a:srgbClr val="0070C0"/>
                </a:solidFill>
                <a:latin typeface="+mn-lt"/>
              </a:rPr>
              <a:t>information</a:t>
            </a:r>
            <a:r>
              <a:rPr lang="nb-NO" sz="2800" i="1" dirty="0" smtClean="0">
                <a:latin typeface="+mn-lt"/>
              </a:rPr>
              <a:t> </a:t>
            </a:r>
            <a:r>
              <a:rPr lang="nb-NO" sz="2800" dirty="0" smtClean="0">
                <a:latin typeface="+mn-lt"/>
              </a:rPr>
              <a:t>is </a:t>
            </a:r>
            <a:r>
              <a:rPr lang="nb-NO" sz="2800" dirty="0" err="1" smtClean="0">
                <a:latin typeface="+mn-lt"/>
              </a:rPr>
              <a:t>shared</a:t>
            </a:r>
            <a:endParaRPr lang="nb-NO" sz="2800" dirty="0" smtClean="0">
              <a:latin typeface="+mn-lt"/>
            </a:endParaRPr>
          </a:p>
        </p:txBody>
      </p:sp>
      <p:sp>
        <p:nvSpPr>
          <p:cNvPr id="22" name="Plassholder for lysbildenummer 21"/>
          <p:cNvSpPr>
            <a:spLocks noGrp="1"/>
          </p:cNvSpPr>
          <p:nvPr>
            <p:ph type="sldNum" sz="quarter" idx="12"/>
          </p:nvPr>
        </p:nvSpPr>
        <p:spPr>
          <a:xfrm>
            <a:off x="8943109" y="6323375"/>
            <a:ext cx="2743200" cy="365125"/>
          </a:xfrm>
        </p:spPr>
        <p:txBody>
          <a:bodyPr/>
          <a:lstStyle/>
          <a:p>
            <a:fld id="{9B62A642-5BE4-42F8-9ECB-DDEE0F44F686}" type="slidenum">
              <a:rPr lang="en-GB" sz="1600" smtClean="0"/>
              <a:t>14</a:t>
            </a:fld>
            <a:endParaRPr lang="en-GB" sz="1600" dirty="0"/>
          </a:p>
        </p:txBody>
      </p:sp>
    </p:spTree>
    <p:extLst>
      <p:ext uri="{BB962C8B-B14F-4D97-AF65-F5344CB8AC3E}">
        <p14:creationId xmlns:p14="http://schemas.microsoft.com/office/powerpoint/2010/main" val="5593634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p:cNvSpPr>
            <a:spLocks noGrp="1"/>
          </p:cNvSpPr>
          <p:nvPr>
            <p:ph type="title"/>
          </p:nvPr>
        </p:nvSpPr>
        <p:spPr/>
        <p:txBody>
          <a:bodyPr/>
          <a:lstStyle/>
          <a:p>
            <a:r>
              <a:rPr lang="nb-NO" dirty="0" err="1"/>
              <a:t>Usability</a:t>
            </a:r>
            <a:r>
              <a:rPr lang="nb-NO" dirty="0"/>
              <a:t> </a:t>
            </a:r>
            <a:r>
              <a:rPr lang="nb-NO" dirty="0" err="1"/>
              <a:t>evaluation</a:t>
            </a:r>
            <a:endParaRPr lang="en-GB" dirty="0"/>
          </a:p>
        </p:txBody>
      </p:sp>
      <p:sp>
        <p:nvSpPr>
          <p:cNvPr id="9" name="Plassholder for innhold 8"/>
          <p:cNvSpPr>
            <a:spLocks noGrp="1"/>
          </p:cNvSpPr>
          <p:nvPr>
            <p:ph idx="1"/>
          </p:nvPr>
        </p:nvSpPr>
        <p:spPr>
          <a:xfrm>
            <a:off x="838200" y="1825625"/>
            <a:ext cx="10515600" cy="4351338"/>
          </a:xfrm>
        </p:spPr>
        <p:txBody>
          <a:bodyPr>
            <a:normAutofit/>
          </a:bodyPr>
          <a:lstStyle/>
          <a:p>
            <a:pPr>
              <a:lnSpc>
                <a:spcPct val="100000"/>
              </a:lnSpc>
            </a:pPr>
            <a:r>
              <a:rPr lang="nb-NO" dirty="0" err="1" smtClean="0">
                <a:solidFill>
                  <a:srgbClr val="0070C0"/>
                </a:solidFill>
              </a:rPr>
              <a:t>Only</a:t>
            </a:r>
            <a:r>
              <a:rPr lang="nb-NO" dirty="0" smtClean="0">
                <a:solidFill>
                  <a:srgbClr val="0070C0"/>
                </a:solidFill>
              </a:rPr>
              <a:t> </a:t>
            </a:r>
            <a:r>
              <a:rPr lang="nb-NO" dirty="0" err="1">
                <a:solidFill>
                  <a:srgbClr val="0070C0"/>
                </a:solidFill>
              </a:rPr>
              <a:t>S</a:t>
            </a:r>
            <a:r>
              <a:rPr lang="nb-NO" dirty="0" err="1" smtClean="0">
                <a:solidFill>
                  <a:srgbClr val="0070C0"/>
                </a:solidFill>
              </a:rPr>
              <a:t>erverless</a:t>
            </a:r>
            <a:r>
              <a:rPr lang="nb-NO" dirty="0" smtClean="0">
                <a:solidFill>
                  <a:srgbClr val="0070C0"/>
                </a:solidFill>
              </a:rPr>
              <a:t> mode</a:t>
            </a:r>
          </a:p>
          <a:p>
            <a:pPr>
              <a:lnSpc>
                <a:spcPct val="100000"/>
              </a:lnSpc>
            </a:pPr>
            <a:r>
              <a:rPr lang="nb-NO" dirty="0" smtClean="0"/>
              <a:t> WebRTC </a:t>
            </a:r>
            <a:r>
              <a:rPr lang="nb-NO" dirty="0" err="1" smtClean="0"/>
              <a:t>connection</a:t>
            </a:r>
            <a:r>
              <a:rPr lang="nb-NO" dirty="0" smtClean="0"/>
              <a:t> </a:t>
            </a:r>
            <a:r>
              <a:rPr lang="nb-NO" dirty="0" err="1" smtClean="0"/>
              <a:t>setup</a:t>
            </a:r>
            <a:endParaRPr lang="nb-NO" dirty="0" smtClean="0"/>
          </a:p>
          <a:p>
            <a:pPr lvl="1">
              <a:lnSpc>
                <a:spcPct val="100000"/>
              </a:lnSpc>
            </a:pPr>
            <a:r>
              <a:rPr lang="nb-NO" dirty="0" err="1" smtClean="0">
                <a:solidFill>
                  <a:srgbClr val="0070C0"/>
                </a:solidFill>
              </a:rPr>
              <a:t>Experimental</a:t>
            </a:r>
            <a:r>
              <a:rPr lang="nb-NO" dirty="0" smtClean="0">
                <a:solidFill>
                  <a:srgbClr val="0070C0"/>
                </a:solidFill>
              </a:rPr>
              <a:t>!</a:t>
            </a:r>
          </a:p>
          <a:p>
            <a:pPr>
              <a:lnSpc>
                <a:spcPct val="100000"/>
              </a:lnSpc>
            </a:pPr>
            <a:r>
              <a:rPr lang="nb-NO" dirty="0" smtClean="0"/>
              <a:t>Experiment</a:t>
            </a:r>
          </a:p>
          <a:p>
            <a:pPr lvl="1">
              <a:lnSpc>
                <a:spcPct val="100000"/>
              </a:lnSpc>
            </a:pPr>
            <a:r>
              <a:rPr lang="nb-NO" dirty="0" err="1"/>
              <a:t>Simulating</a:t>
            </a:r>
            <a:r>
              <a:rPr lang="nb-NO" dirty="0"/>
              <a:t> </a:t>
            </a:r>
            <a:r>
              <a:rPr lang="nb-NO" dirty="0" err="1"/>
              <a:t>user</a:t>
            </a:r>
            <a:r>
              <a:rPr lang="nb-NO" dirty="0"/>
              <a:t> </a:t>
            </a:r>
            <a:r>
              <a:rPr lang="nb-NO" dirty="0" err="1"/>
              <a:t>behaviour</a:t>
            </a:r>
            <a:endParaRPr lang="nb-NO" dirty="0"/>
          </a:p>
          <a:p>
            <a:pPr>
              <a:lnSpc>
                <a:spcPct val="100000"/>
              </a:lnSpc>
            </a:pPr>
            <a:r>
              <a:rPr lang="nb-NO" dirty="0" smtClean="0"/>
              <a:t>Total </a:t>
            </a:r>
            <a:r>
              <a:rPr lang="nb-NO" dirty="0" err="1" smtClean="0"/>
              <a:t>setup</a:t>
            </a:r>
            <a:r>
              <a:rPr lang="nb-NO" dirty="0" smtClean="0"/>
              <a:t> time:</a:t>
            </a:r>
          </a:p>
          <a:p>
            <a:pPr lvl="1">
              <a:lnSpc>
                <a:spcPct val="100000"/>
              </a:lnSpc>
            </a:pPr>
            <a:r>
              <a:rPr lang="nb-NO" dirty="0" err="1" smtClean="0">
                <a:solidFill>
                  <a:srgbClr val="0070C0"/>
                </a:solidFill>
              </a:rPr>
              <a:t>Around</a:t>
            </a:r>
            <a:r>
              <a:rPr lang="nb-NO" dirty="0" smtClean="0">
                <a:solidFill>
                  <a:srgbClr val="0070C0"/>
                </a:solidFill>
              </a:rPr>
              <a:t> 6 </a:t>
            </a:r>
            <a:r>
              <a:rPr lang="nb-NO" dirty="0" err="1" smtClean="0">
                <a:solidFill>
                  <a:srgbClr val="0070C0"/>
                </a:solidFill>
              </a:rPr>
              <a:t>minutes</a:t>
            </a:r>
            <a:endParaRPr lang="nb-NO" dirty="0" smtClean="0">
              <a:solidFill>
                <a:srgbClr val="0070C0"/>
              </a:solidFill>
            </a:endParaRPr>
          </a:p>
          <a:p>
            <a:pPr>
              <a:lnSpc>
                <a:spcPct val="100000"/>
              </a:lnSpc>
            </a:pPr>
            <a:r>
              <a:rPr lang="nb-NO" dirty="0" smtClean="0"/>
              <a:t>Offer last longer </a:t>
            </a:r>
            <a:r>
              <a:rPr lang="nb-NO" dirty="0" err="1" smtClean="0"/>
              <a:t>than</a:t>
            </a:r>
            <a:r>
              <a:rPr lang="nb-NO" dirty="0" smtClean="0"/>
              <a:t> </a:t>
            </a:r>
            <a:r>
              <a:rPr lang="nb-NO" dirty="0" err="1" smtClean="0"/>
              <a:t>Answer</a:t>
            </a:r>
            <a:endParaRPr lang="nb-NO" dirty="0" smtClean="0"/>
          </a:p>
        </p:txBody>
      </p:sp>
      <p:sp>
        <p:nvSpPr>
          <p:cNvPr id="7" name="Plassholder for lysbildenummer 6"/>
          <p:cNvSpPr>
            <a:spLocks noGrp="1"/>
          </p:cNvSpPr>
          <p:nvPr>
            <p:ph type="sldNum" sz="quarter" idx="12"/>
          </p:nvPr>
        </p:nvSpPr>
        <p:spPr/>
        <p:txBody>
          <a:bodyPr/>
          <a:lstStyle/>
          <a:p>
            <a:fld id="{9B62A642-5BE4-42F8-9ECB-DDEE0F44F686}" type="slidenum">
              <a:rPr lang="en-GB" smtClean="0"/>
              <a:t>15</a:t>
            </a:fld>
            <a:endParaRPr lang="en-GB"/>
          </a:p>
        </p:txBody>
      </p:sp>
      <p:pic>
        <p:nvPicPr>
          <p:cNvPr id="10" name="Bild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314" y="1870075"/>
            <a:ext cx="6462791" cy="3188797"/>
          </a:xfrm>
          <a:prstGeom prst="rect">
            <a:avLst/>
          </a:prstGeom>
        </p:spPr>
      </p:pic>
    </p:spTree>
    <p:extLst>
      <p:ext uri="{BB962C8B-B14F-4D97-AF65-F5344CB8AC3E}">
        <p14:creationId xmlns:p14="http://schemas.microsoft.com/office/powerpoint/2010/main" val="2083113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nb-NO" dirty="0" smtClean="0"/>
              <a:t>Transfer speed &amp; </a:t>
            </a:r>
            <a:r>
              <a:rPr lang="nb-NO" dirty="0" err="1" smtClean="0"/>
              <a:t>efficiency</a:t>
            </a:r>
            <a:endParaRPr lang="en-GB" dirty="0"/>
          </a:p>
        </p:txBody>
      </p:sp>
      <p:sp>
        <p:nvSpPr>
          <p:cNvPr id="4" name="Plassholder for innhold 3"/>
          <p:cNvSpPr>
            <a:spLocks noGrp="1"/>
          </p:cNvSpPr>
          <p:nvPr>
            <p:ph sz="half" idx="1"/>
          </p:nvPr>
        </p:nvSpPr>
        <p:spPr/>
        <p:txBody>
          <a:bodyPr>
            <a:normAutofit/>
          </a:bodyPr>
          <a:lstStyle/>
          <a:p>
            <a:pPr>
              <a:lnSpc>
                <a:spcPct val="100000"/>
              </a:lnSpc>
            </a:pPr>
            <a:r>
              <a:rPr lang="nb-NO" dirty="0" smtClean="0"/>
              <a:t>Same </a:t>
            </a:r>
            <a:r>
              <a:rPr lang="nb-NO" dirty="0" smtClean="0"/>
              <a:t>as</a:t>
            </a:r>
            <a:r>
              <a:rPr lang="nb-NO" dirty="0" smtClean="0"/>
              <a:t> </a:t>
            </a:r>
            <a:r>
              <a:rPr lang="nb-NO" dirty="0" err="1" smtClean="0"/>
              <a:t>popular</a:t>
            </a:r>
            <a:r>
              <a:rPr lang="nb-NO" dirty="0" smtClean="0"/>
              <a:t> P2P </a:t>
            </a:r>
            <a:r>
              <a:rPr lang="nb-NO" dirty="0" smtClean="0"/>
              <a:t>systems</a:t>
            </a:r>
            <a:endParaRPr lang="nb-NO" dirty="0" smtClean="0"/>
          </a:p>
          <a:p>
            <a:pPr>
              <a:lnSpc>
                <a:spcPct val="150000"/>
              </a:lnSpc>
            </a:pPr>
            <a:r>
              <a:rPr lang="nb-NO" dirty="0" smtClean="0"/>
              <a:t>Depends </a:t>
            </a:r>
            <a:r>
              <a:rPr lang="nb-NO" dirty="0" err="1" smtClean="0"/>
              <a:t>on</a:t>
            </a:r>
            <a:r>
              <a:rPr lang="nb-NO" dirty="0" smtClean="0"/>
              <a:t> </a:t>
            </a:r>
            <a:r>
              <a:rPr lang="nb-NO" dirty="0" err="1" smtClean="0"/>
              <a:t>network</a:t>
            </a:r>
            <a:r>
              <a:rPr lang="nb-NO" dirty="0" smtClean="0"/>
              <a:t> </a:t>
            </a:r>
            <a:r>
              <a:rPr lang="nb-NO" dirty="0" err="1" smtClean="0"/>
              <a:t>conditions</a:t>
            </a:r>
            <a:endParaRPr lang="nb-NO" dirty="0" smtClean="0"/>
          </a:p>
          <a:p>
            <a:pPr>
              <a:lnSpc>
                <a:spcPct val="150000"/>
              </a:lnSpc>
            </a:pPr>
            <a:r>
              <a:rPr lang="nb-NO" dirty="0" smtClean="0"/>
              <a:t>Works </a:t>
            </a:r>
            <a:r>
              <a:rPr lang="nb-NO" dirty="0" err="1" smtClean="0"/>
              <a:t>on</a:t>
            </a:r>
            <a:r>
              <a:rPr lang="nb-NO" dirty="0" smtClean="0"/>
              <a:t> </a:t>
            </a:r>
            <a:r>
              <a:rPr lang="nb-NO" dirty="0" err="1" smtClean="0"/>
              <a:t>any</a:t>
            </a:r>
            <a:r>
              <a:rPr lang="nb-NO" dirty="0" smtClean="0"/>
              <a:t> </a:t>
            </a:r>
            <a:r>
              <a:rPr lang="nb-NO" dirty="0" err="1" smtClean="0"/>
              <a:t>network</a:t>
            </a:r>
            <a:endParaRPr lang="nb-NO" dirty="0" smtClean="0"/>
          </a:p>
          <a:p>
            <a:pPr lvl="1">
              <a:lnSpc>
                <a:spcPct val="100000"/>
              </a:lnSpc>
            </a:pPr>
            <a:r>
              <a:rPr lang="nb-NO" dirty="0" err="1">
                <a:solidFill>
                  <a:srgbClr val="FF0000"/>
                </a:solidFill>
              </a:rPr>
              <a:t>Except</a:t>
            </a:r>
            <a:r>
              <a:rPr lang="nb-NO" dirty="0"/>
              <a:t> </a:t>
            </a:r>
            <a:r>
              <a:rPr lang="nb-NO" dirty="0" err="1"/>
              <a:t>Symmetrical</a:t>
            </a:r>
            <a:r>
              <a:rPr lang="nb-NO" dirty="0"/>
              <a:t> NAT</a:t>
            </a:r>
          </a:p>
          <a:p>
            <a:pPr lvl="1">
              <a:lnSpc>
                <a:spcPct val="100000"/>
              </a:lnSpc>
            </a:pPr>
            <a:r>
              <a:rPr lang="nb-NO" dirty="0" smtClean="0"/>
              <a:t>Optimal </a:t>
            </a:r>
            <a:r>
              <a:rPr lang="nb-NO" dirty="0"/>
              <a:t>= </a:t>
            </a:r>
            <a:r>
              <a:rPr lang="nb-NO" dirty="0" smtClean="0"/>
              <a:t>LAN</a:t>
            </a:r>
            <a:endParaRPr lang="nb-NO" dirty="0" smtClean="0">
              <a:solidFill>
                <a:srgbClr val="FF0000"/>
              </a:solidFill>
            </a:endParaRPr>
          </a:p>
        </p:txBody>
      </p:sp>
      <p:sp>
        <p:nvSpPr>
          <p:cNvPr id="6" name="Plassholder for innhold 5"/>
          <p:cNvSpPr>
            <a:spLocks noGrp="1"/>
          </p:cNvSpPr>
          <p:nvPr>
            <p:ph sz="half" idx="2"/>
          </p:nvPr>
        </p:nvSpPr>
        <p:spPr/>
        <p:txBody>
          <a:bodyPr/>
          <a:lstStyle/>
          <a:p>
            <a:r>
              <a:rPr lang="nb-NO" dirty="0"/>
              <a:t>Test transfer WIDE -&gt; </a:t>
            </a:r>
            <a:r>
              <a:rPr lang="nb-NO" dirty="0" err="1"/>
              <a:t>Yamato</a:t>
            </a:r>
            <a:r>
              <a:rPr lang="nb-NO" dirty="0"/>
              <a:t>:</a:t>
            </a:r>
          </a:p>
          <a:p>
            <a:pPr lvl="1"/>
            <a:r>
              <a:rPr lang="nb-NO" dirty="0">
                <a:solidFill>
                  <a:srgbClr val="0070C0"/>
                </a:solidFill>
              </a:rPr>
              <a:t>40 Megabytes</a:t>
            </a:r>
            <a:r>
              <a:rPr lang="nb-NO" dirty="0"/>
              <a:t> </a:t>
            </a:r>
            <a:r>
              <a:rPr lang="nb-NO" dirty="0" err="1"/>
              <a:t>transferred</a:t>
            </a:r>
            <a:endParaRPr lang="nb-NO" dirty="0"/>
          </a:p>
          <a:p>
            <a:pPr lvl="1"/>
            <a:r>
              <a:rPr lang="nb-NO" dirty="0" err="1">
                <a:solidFill>
                  <a:srgbClr val="0070C0"/>
                </a:solidFill>
              </a:rPr>
              <a:t>Completed</a:t>
            </a:r>
            <a:r>
              <a:rPr lang="nb-NO" dirty="0">
                <a:solidFill>
                  <a:srgbClr val="0070C0"/>
                </a:solidFill>
              </a:rPr>
              <a:t>: 34 Seconds</a:t>
            </a:r>
          </a:p>
          <a:p>
            <a:pPr lvl="1"/>
            <a:r>
              <a:rPr lang="nb-NO" dirty="0"/>
              <a:t>Speed </a:t>
            </a:r>
            <a:r>
              <a:rPr lang="nb-NO" dirty="0">
                <a:solidFill>
                  <a:srgbClr val="0070C0"/>
                </a:solidFill>
              </a:rPr>
              <a:t>&gt; 10Mbyte/s</a:t>
            </a:r>
            <a:r>
              <a:rPr lang="nb-NO" dirty="0" smtClean="0"/>
              <a:t>!</a:t>
            </a:r>
          </a:p>
          <a:p>
            <a:pPr marL="457200" lvl="1" indent="0">
              <a:buNone/>
            </a:pPr>
            <a:endParaRPr lang="nb-NO" dirty="0"/>
          </a:p>
          <a:p>
            <a:pPr marL="0" indent="0">
              <a:buNone/>
            </a:pPr>
            <a:r>
              <a:rPr lang="nb-NO" sz="2400" i="1" dirty="0"/>
              <a:t>WIDE – Dl: 1000 Mbit/s, Ul: 735 Mbit/s</a:t>
            </a:r>
          </a:p>
          <a:p>
            <a:pPr marL="0" indent="0">
              <a:buNone/>
            </a:pPr>
            <a:r>
              <a:rPr lang="nb-NO" sz="2400" i="1" dirty="0" err="1"/>
              <a:t>Yamato</a:t>
            </a:r>
            <a:r>
              <a:rPr lang="nb-NO" sz="2400" i="1" dirty="0"/>
              <a:t> – DL: 85Mbit/s, Ul: 10Mbit/s</a:t>
            </a:r>
            <a:endParaRPr lang="en-GB" sz="2400" i="1" dirty="0"/>
          </a:p>
          <a:p>
            <a:pPr marL="0" indent="0">
              <a:buNone/>
            </a:pPr>
            <a:endParaRPr lang="en-GB" dirty="0"/>
          </a:p>
        </p:txBody>
      </p:sp>
      <p:sp>
        <p:nvSpPr>
          <p:cNvPr id="2" name="Plassholder for lysbildenummer 1"/>
          <p:cNvSpPr>
            <a:spLocks noGrp="1"/>
          </p:cNvSpPr>
          <p:nvPr>
            <p:ph type="sldNum" sz="quarter" idx="12"/>
          </p:nvPr>
        </p:nvSpPr>
        <p:spPr/>
        <p:txBody>
          <a:bodyPr/>
          <a:lstStyle/>
          <a:p>
            <a:fld id="{9B62A642-5BE4-42F8-9ECB-DDEE0F44F686}" type="slidenum">
              <a:rPr lang="en-GB" smtClean="0"/>
              <a:t>16</a:t>
            </a:fld>
            <a:endParaRPr lang="en-GB"/>
          </a:p>
        </p:txBody>
      </p:sp>
      <p:pic>
        <p:nvPicPr>
          <p:cNvPr id="5" name="Picture 2" descr="Image result for data channel">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927" y="4930941"/>
            <a:ext cx="3072146" cy="133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560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dirty="0" err="1" smtClean="0"/>
              <a:t>Demonstrations</a:t>
            </a:r>
            <a:endParaRPr lang="en-GB" dirty="0"/>
          </a:p>
        </p:txBody>
      </p:sp>
      <p:pic>
        <p:nvPicPr>
          <p:cNvPr id="7" name="Bild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4202" y="3602038"/>
            <a:ext cx="4523596" cy="2940694"/>
          </a:xfrm>
          <a:prstGeom prst="rect">
            <a:avLst/>
          </a:prstGeom>
        </p:spPr>
      </p:pic>
    </p:spTree>
    <p:extLst>
      <p:ext uri="{BB962C8B-B14F-4D97-AF65-F5344CB8AC3E}">
        <p14:creationId xmlns:p14="http://schemas.microsoft.com/office/powerpoint/2010/main" val="13008081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ACS Demo</a:t>
            </a:r>
            <a:endParaRPr lang="en-GB" dirty="0"/>
          </a:p>
        </p:txBody>
      </p:sp>
      <p:sp>
        <p:nvSpPr>
          <p:cNvPr id="3" name="Plassholder for tekst 2"/>
          <p:cNvSpPr>
            <a:spLocks noGrp="1"/>
          </p:cNvSpPr>
          <p:nvPr>
            <p:ph type="body" idx="1"/>
          </p:nvPr>
        </p:nvSpPr>
        <p:spPr/>
        <p:txBody>
          <a:bodyPr/>
          <a:lstStyle/>
          <a:p>
            <a:endParaRPr lang="en-GB"/>
          </a:p>
        </p:txBody>
      </p:sp>
      <p:sp>
        <p:nvSpPr>
          <p:cNvPr id="5" name="Plassholder for lysbildenummer 4"/>
          <p:cNvSpPr>
            <a:spLocks noGrp="1"/>
          </p:cNvSpPr>
          <p:nvPr>
            <p:ph type="sldNum" sz="quarter" idx="12"/>
          </p:nvPr>
        </p:nvSpPr>
        <p:spPr/>
        <p:txBody>
          <a:bodyPr/>
          <a:lstStyle/>
          <a:p>
            <a:fld id="{9B62A642-5BE4-42F8-9ECB-DDEE0F44F686}" type="slidenum">
              <a:rPr lang="en-GB" sz="1600" smtClean="0"/>
              <a:t>18</a:t>
            </a:fld>
            <a:endParaRPr lang="en-GB" sz="1600"/>
          </a:p>
        </p:txBody>
      </p:sp>
      <p:pic>
        <p:nvPicPr>
          <p:cNvPr id="6" name="Bilde 5"/>
          <p:cNvPicPr>
            <a:picLocks noChangeAspect="1"/>
          </p:cNvPicPr>
          <p:nvPr/>
        </p:nvPicPr>
        <p:blipFill rotWithShape="1">
          <a:blip r:embed="rId2">
            <a:extLst>
              <a:ext uri="{28A0092B-C50C-407E-A947-70E740481C1C}">
                <a14:useLocalDpi xmlns:a14="http://schemas.microsoft.com/office/drawing/2010/main" val="0"/>
              </a:ext>
            </a:extLst>
          </a:blip>
          <a:srcRect r="48159"/>
          <a:stretch/>
        </p:blipFill>
        <p:spPr>
          <a:xfrm>
            <a:off x="6214644" y="2606988"/>
            <a:ext cx="4791911" cy="3431549"/>
          </a:xfrm>
          <a:prstGeom prst="rect">
            <a:avLst/>
          </a:prstGeom>
        </p:spPr>
      </p:pic>
      <p:cxnSp>
        <p:nvCxnSpPr>
          <p:cNvPr id="7" name="Rett linje 6"/>
          <p:cNvCxnSpPr/>
          <p:nvPr/>
        </p:nvCxnSpPr>
        <p:spPr>
          <a:xfrm>
            <a:off x="6362207" y="3095006"/>
            <a:ext cx="421517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482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nalPres_m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Plassholder for lysbildenummer 2"/>
          <p:cNvSpPr>
            <a:spLocks noGrp="1"/>
          </p:cNvSpPr>
          <p:nvPr>
            <p:ph type="sldNum" sz="quarter" idx="12"/>
          </p:nvPr>
        </p:nvSpPr>
        <p:spPr/>
        <p:txBody>
          <a:bodyPr/>
          <a:lstStyle/>
          <a:p>
            <a:fld id="{9B62A642-5BE4-42F8-9ECB-DDEE0F44F686}" type="slidenum">
              <a:rPr lang="en-GB" smtClean="0"/>
              <a:t>19</a:t>
            </a:fld>
            <a:endParaRPr lang="en-GB"/>
          </a:p>
        </p:txBody>
      </p:sp>
    </p:spTree>
    <p:extLst>
      <p:ext uri="{BB962C8B-B14F-4D97-AF65-F5344CB8AC3E}">
        <p14:creationId xmlns:p14="http://schemas.microsoft.com/office/powerpoint/2010/main" val="257892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dirty="0" err="1" smtClean="0"/>
              <a:t>Introduction</a:t>
            </a:r>
            <a:endParaRPr lang="en-GB" dirty="0"/>
          </a:p>
        </p:txBody>
      </p:sp>
      <p:sp>
        <p:nvSpPr>
          <p:cNvPr id="7" name="Undertittel 6"/>
          <p:cNvSpPr>
            <a:spLocks noGrp="1"/>
          </p:cNvSpPr>
          <p:nvPr>
            <p:ph type="subTitle" idx="1"/>
          </p:nvPr>
        </p:nvSpPr>
        <p:spPr/>
        <p:txBody>
          <a:bodyPr/>
          <a:lstStyle/>
          <a:p>
            <a:endParaRPr lang="en-GB" b="1" dirty="0"/>
          </a:p>
        </p:txBody>
      </p:sp>
    </p:spTree>
    <p:extLst>
      <p:ext uri="{BB962C8B-B14F-4D97-AF65-F5344CB8AC3E}">
        <p14:creationId xmlns:p14="http://schemas.microsoft.com/office/powerpoint/2010/main" val="2701379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Serverless</a:t>
            </a:r>
            <a:r>
              <a:rPr lang="nb-NO" dirty="0" smtClean="0"/>
              <a:t> Demo</a:t>
            </a:r>
            <a:endParaRPr lang="en-GB" dirty="0"/>
          </a:p>
        </p:txBody>
      </p:sp>
      <p:sp>
        <p:nvSpPr>
          <p:cNvPr id="3" name="Plassholder for tekst 2"/>
          <p:cNvSpPr>
            <a:spLocks noGrp="1"/>
          </p:cNvSpPr>
          <p:nvPr>
            <p:ph type="body" idx="1"/>
          </p:nvPr>
        </p:nvSpPr>
        <p:spPr/>
        <p:txBody>
          <a:bodyPr/>
          <a:lstStyle/>
          <a:p>
            <a:endParaRPr lang="en-GB"/>
          </a:p>
        </p:txBody>
      </p:sp>
      <p:sp>
        <p:nvSpPr>
          <p:cNvPr id="5" name="Plassholder for lysbildenummer 4"/>
          <p:cNvSpPr>
            <a:spLocks noGrp="1"/>
          </p:cNvSpPr>
          <p:nvPr>
            <p:ph type="sldNum" sz="quarter" idx="12"/>
          </p:nvPr>
        </p:nvSpPr>
        <p:spPr/>
        <p:txBody>
          <a:bodyPr/>
          <a:lstStyle/>
          <a:p>
            <a:fld id="{9B62A642-5BE4-42F8-9ECB-DDEE0F44F686}" type="slidenum">
              <a:rPr lang="en-GB" sz="1600" smtClean="0"/>
              <a:t>20</a:t>
            </a:fld>
            <a:endParaRPr lang="en-GB" sz="1600" dirty="0"/>
          </a:p>
        </p:txBody>
      </p:sp>
      <p:pic>
        <p:nvPicPr>
          <p:cNvPr id="6" name="Bilde 5"/>
          <p:cNvPicPr>
            <a:picLocks noChangeAspect="1"/>
          </p:cNvPicPr>
          <p:nvPr/>
        </p:nvPicPr>
        <p:blipFill rotWithShape="1">
          <a:blip r:embed="rId2">
            <a:extLst>
              <a:ext uri="{28A0092B-C50C-407E-A947-70E740481C1C}">
                <a14:useLocalDpi xmlns:a14="http://schemas.microsoft.com/office/drawing/2010/main" val="0"/>
              </a:ext>
            </a:extLst>
          </a:blip>
          <a:srcRect l="60294" r="1"/>
          <a:stretch/>
        </p:blipFill>
        <p:spPr>
          <a:xfrm>
            <a:off x="7015943" y="2658101"/>
            <a:ext cx="3670096" cy="3431549"/>
          </a:xfrm>
          <a:prstGeom prst="rect">
            <a:avLst/>
          </a:prstGeom>
        </p:spPr>
      </p:pic>
      <p:cxnSp>
        <p:nvCxnSpPr>
          <p:cNvPr id="8" name="Rett linje 7"/>
          <p:cNvCxnSpPr/>
          <p:nvPr/>
        </p:nvCxnSpPr>
        <p:spPr>
          <a:xfrm>
            <a:off x="7248699" y="3033916"/>
            <a:ext cx="317546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40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inalPres_m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Plassholder for lysbildenummer 1"/>
          <p:cNvSpPr>
            <a:spLocks noGrp="1"/>
          </p:cNvSpPr>
          <p:nvPr>
            <p:ph type="sldNum" sz="quarter" idx="12"/>
          </p:nvPr>
        </p:nvSpPr>
        <p:spPr/>
        <p:txBody>
          <a:bodyPr/>
          <a:lstStyle/>
          <a:p>
            <a:fld id="{9B62A642-5BE4-42F8-9ECB-DDEE0F44F686}" type="slidenum">
              <a:rPr lang="en-GB" smtClean="0"/>
              <a:t>21</a:t>
            </a:fld>
            <a:endParaRPr lang="en-GB"/>
          </a:p>
        </p:txBody>
      </p:sp>
    </p:spTree>
    <p:extLst>
      <p:ext uri="{BB962C8B-B14F-4D97-AF65-F5344CB8AC3E}">
        <p14:creationId xmlns:p14="http://schemas.microsoft.com/office/powerpoint/2010/main" val="14064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dirty="0" smtClean="0"/>
              <a:t>Evaluation &amp; </a:t>
            </a:r>
            <a:r>
              <a:rPr lang="nb-NO" dirty="0" err="1" smtClean="0"/>
              <a:t>Comparison</a:t>
            </a:r>
            <a:endParaRPr lang="en-GB" dirty="0"/>
          </a:p>
        </p:txBody>
      </p:sp>
      <p:sp>
        <p:nvSpPr>
          <p:cNvPr id="6" name="Undertittel 5"/>
          <p:cNvSpPr>
            <a:spLocks noGrp="1"/>
          </p:cNvSpPr>
          <p:nvPr>
            <p:ph type="subTitle" idx="1"/>
          </p:nvPr>
        </p:nvSpPr>
        <p:spPr/>
        <p:txBody>
          <a:bodyPr/>
          <a:lstStyle/>
          <a:p>
            <a:endParaRPr lang="en-GB"/>
          </a:p>
        </p:txBody>
      </p:sp>
      <p:pic>
        <p:nvPicPr>
          <p:cNvPr id="5122" name="Picture 2" descr="Image result for Compariso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3729036"/>
            <a:ext cx="542925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277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tel 8"/>
          <p:cNvSpPr>
            <a:spLocks noGrp="1"/>
          </p:cNvSpPr>
          <p:nvPr>
            <p:ph type="title"/>
          </p:nvPr>
        </p:nvSpPr>
        <p:spPr/>
        <p:txBody>
          <a:bodyPr/>
          <a:lstStyle/>
          <a:p>
            <a:r>
              <a:rPr lang="nb-NO" dirty="0" smtClean="0"/>
              <a:t>Evaluation</a:t>
            </a:r>
            <a:endParaRPr lang="en-GB" dirty="0"/>
          </a:p>
        </p:txBody>
      </p:sp>
      <p:sp>
        <p:nvSpPr>
          <p:cNvPr id="6" name="Plassholder for innhold 5"/>
          <p:cNvSpPr>
            <a:spLocks noGrp="1"/>
          </p:cNvSpPr>
          <p:nvPr>
            <p:ph idx="1"/>
          </p:nvPr>
        </p:nvSpPr>
        <p:spPr/>
        <p:txBody>
          <a:bodyPr>
            <a:normAutofit lnSpcReduction="10000"/>
          </a:bodyPr>
          <a:lstStyle/>
          <a:p>
            <a:r>
              <a:rPr lang="nb-NO" dirty="0" err="1" smtClean="0"/>
              <a:t>Comparison</a:t>
            </a:r>
            <a:r>
              <a:rPr lang="nb-NO" dirty="0" smtClean="0"/>
              <a:t> </a:t>
            </a:r>
            <a:r>
              <a:rPr lang="nb-NO" dirty="0" err="1" smtClean="0"/>
              <a:t>based</a:t>
            </a:r>
            <a:r>
              <a:rPr lang="nb-NO" dirty="0" smtClean="0"/>
              <a:t>:</a:t>
            </a:r>
          </a:p>
          <a:p>
            <a:pPr lvl="1"/>
            <a:r>
              <a:rPr lang="nb-NO" dirty="0" smtClean="0"/>
              <a:t>E-mail</a:t>
            </a:r>
          </a:p>
          <a:p>
            <a:pPr lvl="1"/>
            <a:r>
              <a:rPr lang="nb-NO" dirty="0" err="1" smtClean="0"/>
              <a:t>Cloud</a:t>
            </a:r>
            <a:r>
              <a:rPr lang="nb-NO" dirty="0" smtClean="0"/>
              <a:t>- and SNS</a:t>
            </a:r>
          </a:p>
          <a:p>
            <a:pPr>
              <a:lnSpc>
                <a:spcPct val="100000"/>
              </a:lnSpc>
            </a:pPr>
            <a:r>
              <a:rPr lang="nb-NO" dirty="0" smtClean="0"/>
              <a:t>E-mail offers </a:t>
            </a:r>
            <a:r>
              <a:rPr lang="nb-NO" u="sng" dirty="0" err="1" smtClean="0">
                <a:solidFill>
                  <a:srgbClr val="0070C0"/>
                </a:solidFill>
              </a:rPr>
              <a:t>no</a:t>
            </a:r>
            <a:r>
              <a:rPr lang="nb-NO" u="sng" dirty="0" smtClean="0">
                <a:solidFill>
                  <a:srgbClr val="0070C0"/>
                </a:solidFill>
              </a:rPr>
              <a:t> </a:t>
            </a:r>
            <a:r>
              <a:rPr lang="nb-NO" u="sng" dirty="0" err="1" smtClean="0">
                <a:solidFill>
                  <a:srgbClr val="0070C0"/>
                </a:solidFill>
              </a:rPr>
              <a:t>guarantee</a:t>
            </a:r>
            <a:r>
              <a:rPr lang="nb-NO" dirty="0" smtClean="0">
                <a:solidFill>
                  <a:srgbClr val="0070C0"/>
                </a:solidFill>
              </a:rPr>
              <a:t> </a:t>
            </a:r>
            <a:r>
              <a:rPr lang="nb-NO" dirty="0" err="1" smtClean="0"/>
              <a:t>of</a:t>
            </a:r>
            <a:r>
              <a:rPr lang="nb-NO" dirty="0" smtClean="0"/>
              <a:t> </a:t>
            </a:r>
            <a:r>
              <a:rPr lang="nb-NO" u="sng" dirty="0" err="1" smtClean="0">
                <a:solidFill>
                  <a:srgbClr val="0070C0"/>
                </a:solidFill>
              </a:rPr>
              <a:t>any</a:t>
            </a:r>
            <a:r>
              <a:rPr lang="nb-NO" dirty="0" smtClean="0"/>
              <a:t> </a:t>
            </a:r>
            <a:r>
              <a:rPr lang="nb-NO" dirty="0" err="1" smtClean="0"/>
              <a:t>security</a:t>
            </a:r>
            <a:r>
              <a:rPr lang="nb-NO" dirty="0" smtClean="0"/>
              <a:t> </a:t>
            </a:r>
            <a:r>
              <a:rPr lang="nb-NO" dirty="0" err="1" smtClean="0"/>
              <a:t>features</a:t>
            </a:r>
            <a:endParaRPr lang="nb-NO" dirty="0" smtClean="0"/>
          </a:p>
          <a:p>
            <a:pPr lvl="1">
              <a:lnSpc>
                <a:spcPct val="100000"/>
              </a:lnSpc>
            </a:pPr>
            <a:r>
              <a:rPr lang="nb-NO" u="sng" dirty="0" err="1" smtClean="0">
                <a:solidFill>
                  <a:srgbClr val="0070C0"/>
                </a:solidFill>
              </a:rPr>
              <a:t>Anything</a:t>
            </a:r>
            <a:r>
              <a:rPr lang="nb-NO" dirty="0" smtClean="0"/>
              <a:t> </a:t>
            </a:r>
            <a:r>
              <a:rPr lang="nb-NO" dirty="0"/>
              <a:t>is an </a:t>
            </a:r>
            <a:r>
              <a:rPr lang="nb-NO" dirty="0" err="1" smtClean="0"/>
              <a:t>improvement</a:t>
            </a:r>
            <a:endParaRPr lang="nb-NO" dirty="0" smtClean="0"/>
          </a:p>
          <a:p>
            <a:pPr>
              <a:lnSpc>
                <a:spcPct val="100000"/>
              </a:lnSpc>
            </a:pPr>
            <a:r>
              <a:rPr lang="nb-NO" dirty="0" smtClean="0"/>
              <a:t>File </a:t>
            </a:r>
            <a:r>
              <a:rPr lang="nb-NO" dirty="0" err="1" smtClean="0"/>
              <a:t>storage</a:t>
            </a:r>
            <a:r>
              <a:rPr lang="nb-NO" dirty="0" smtClean="0"/>
              <a:t> in </a:t>
            </a:r>
            <a:r>
              <a:rPr lang="nb-NO" dirty="0" err="1" smtClean="0"/>
              <a:t>Cloud</a:t>
            </a:r>
            <a:r>
              <a:rPr lang="nb-NO" dirty="0" smtClean="0"/>
              <a:t>- and SNS-</a:t>
            </a:r>
            <a:r>
              <a:rPr lang="nb-NO" dirty="0" err="1" smtClean="0"/>
              <a:t>based</a:t>
            </a:r>
            <a:r>
              <a:rPr lang="nb-NO" dirty="0" smtClean="0"/>
              <a:t> systems:</a:t>
            </a:r>
          </a:p>
          <a:p>
            <a:pPr lvl="1">
              <a:lnSpc>
                <a:spcPct val="100000"/>
              </a:lnSpc>
            </a:pPr>
            <a:r>
              <a:rPr lang="nb-NO" dirty="0" smtClean="0"/>
              <a:t>Large </a:t>
            </a:r>
            <a:r>
              <a:rPr lang="nb-NO" dirty="0" err="1" smtClean="0"/>
              <a:t>attack</a:t>
            </a:r>
            <a:r>
              <a:rPr lang="nb-NO" dirty="0" smtClean="0"/>
              <a:t> </a:t>
            </a:r>
            <a:r>
              <a:rPr lang="nb-NO" dirty="0" err="1" smtClean="0"/>
              <a:t>surface</a:t>
            </a:r>
            <a:endParaRPr lang="nb-NO" dirty="0" smtClean="0"/>
          </a:p>
          <a:p>
            <a:pPr lvl="1">
              <a:lnSpc>
                <a:spcPct val="100000"/>
              </a:lnSpc>
            </a:pPr>
            <a:r>
              <a:rPr lang="nb-NO" dirty="0" err="1" smtClean="0"/>
              <a:t>Low</a:t>
            </a:r>
            <a:r>
              <a:rPr lang="nb-NO" dirty="0" smtClean="0"/>
              <a:t> </a:t>
            </a:r>
            <a:r>
              <a:rPr lang="nb-NO" dirty="0" err="1" smtClean="0"/>
              <a:t>content</a:t>
            </a:r>
            <a:r>
              <a:rPr lang="nb-NO" dirty="0" smtClean="0"/>
              <a:t> </a:t>
            </a:r>
            <a:r>
              <a:rPr lang="nb-NO" dirty="0" err="1" smtClean="0"/>
              <a:t>control</a:t>
            </a:r>
            <a:endParaRPr lang="nb-NO" dirty="0" smtClean="0"/>
          </a:p>
          <a:p>
            <a:pPr>
              <a:lnSpc>
                <a:spcPct val="100000"/>
              </a:lnSpc>
            </a:pPr>
            <a:r>
              <a:rPr lang="nb-NO" dirty="0" err="1" smtClean="0"/>
              <a:t>SendIt’s</a:t>
            </a:r>
            <a:r>
              <a:rPr lang="nb-NO" dirty="0" smtClean="0"/>
              <a:t> </a:t>
            </a:r>
            <a:r>
              <a:rPr lang="nb-NO" dirty="0" err="1" smtClean="0"/>
              <a:t>main</a:t>
            </a:r>
            <a:r>
              <a:rPr lang="nb-NO" dirty="0" smtClean="0"/>
              <a:t> </a:t>
            </a:r>
            <a:r>
              <a:rPr lang="nb-NO" dirty="0" err="1" smtClean="0"/>
              <a:t>weakness</a:t>
            </a:r>
            <a:r>
              <a:rPr lang="nb-NO" dirty="0" smtClean="0"/>
              <a:t>:</a:t>
            </a:r>
          </a:p>
          <a:p>
            <a:pPr lvl="1">
              <a:lnSpc>
                <a:spcPct val="100000"/>
              </a:lnSpc>
            </a:pPr>
            <a:r>
              <a:rPr lang="nb-NO" dirty="0" smtClean="0"/>
              <a:t>First trust </a:t>
            </a:r>
            <a:r>
              <a:rPr lang="nb-NO" dirty="0" err="1" smtClean="0"/>
              <a:t>abuse</a:t>
            </a:r>
            <a:endParaRPr lang="nb-NO" dirty="0" smtClean="0"/>
          </a:p>
          <a:p>
            <a:pPr>
              <a:lnSpc>
                <a:spcPct val="100000"/>
              </a:lnSpc>
            </a:pPr>
            <a:endParaRPr lang="nb-NO" dirty="0"/>
          </a:p>
          <a:p>
            <a:endParaRPr lang="en-GB" dirty="0"/>
          </a:p>
        </p:txBody>
      </p:sp>
      <p:sp>
        <p:nvSpPr>
          <p:cNvPr id="5" name="Plassholder for lysbildenummer 4"/>
          <p:cNvSpPr>
            <a:spLocks noGrp="1"/>
          </p:cNvSpPr>
          <p:nvPr>
            <p:ph type="sldNum" sz="quarter" idx="12"/>
          </p:nvPr>
        </p:nvSpPr>
        <p:spPr/>
        <p:txBody>
          <a:bodyPr/>
          <a:lstStyle/>
          <a:p>
            <a:fld id="{9B62A642-5BE4-42F8-9ECB-DDEE0F44F686}" type="slidenum">
              <a:rPr lang="en-GB" sz="1600" smtClean="0"/>
              <a:t>23</a:t>
            </a:fld>
            <a:endParaRPr lang="en-GB" sz="1600"/>
          </a:p>
        </p:txBody>
      </p:sp>
    </p:spTree>
    <p:extLst>
      <p:ext uri="{BB962C8B-B14F-4D97-AF65-F5344CB8AC3E}">
        <p14:creationId xmlns:p14="http://schemas.microsoft.com/office/powerpoint/2010/main" val="15360591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SendIt</a:t>
            </a:r>
            <a:r>
              <a:rPr lang="nb-NO" dirty="0" smtClean="0"/>
              <a:t> </a:t>
            </a:r>
            <a:r>
              <a:rPr lang="nb-NO" dirty="0" err="1" smtClean="0"/>
              <a:t>threat</a:t>
            </a:r>
            <a:r>
              <a:rPr lang="nb-NO" dirty="0" smtClean="0"/>
              <a:t> </a:t>
            </a:r>
            <a:r>
              <a:rPr lang="nb-NO" dirty="0" err="1" smtClean="0"/>
              <a:t>evaluation</a:t>
            </a:r>
            <a:endParaRPr lang="en-GB" dirty="0"/>
          </a:p>
        </p:txBody>
      </p:sp>
      <p:sp>
        <p:nvSpPr>
          <p:cNvPr id="3" name="Plassholder for innhold 2"/>
          <p:cNvSpPr>
            <a:spLocks noGrp="1"/>
          </p:cNvSpPr>
          <p:nvPr>
            <p:ph sz="half" idx="1"/>
          </p:nvPr>
        </p:nvSpPr>
        <p:spPr>
          <a:xfrm>
            <a:off x="838200" y="1825624"/>
            <a:ext cx="5181600" cy="4530725"/>
          </a:xfrm>
        </p:spPr>
        <p:txBody>
          <a:bodyPr>
            <a:normAutofit fontScale="77500" lnSpcReduction="20000"/>
          </a:bodyPr>
          <a:lstStyle/>
          <a:p>
            <a:pPr>
              <a:lnSpc>
                <a:spcPct val="160000"/>
              </a:lnSpc>
            </a:pPr>
            <a:r>
              <a:rPr lang="nb-NO" sz="3200" dirty="0" err="1" smtClean="0"/>
              <a:t>Authenticate</a:t>
            </a:r>
            <a:r>
              <a:rPr lang="nb-NO" sz="3200" dirty="0" smtClean="0"/>
              <a:t> </a:t>
            </a:r>
            <a:r>
              <a:rPr lang="nb-NO" sz="3200" dirty="0" err="1"/>
              <a:t>with</a:t>
            </a:r>
            <a:r>
              <a:rPr lang="nb-NO" sz="3200" dirty="0"/>
              <a:t> false </a:t>
            </a:r>
            <a:r>
              <a:rPr lang="nb-NO" sz="3200" dirty="0" err="1"/>
              <a:t>identity</a:t>
            </a:r>
            <a:r>
              <a:rPr lang="nb-NO" sz="3200" dirty="0"/>
              <a:t> </a:t>
            </a:r>
            <a:r>
              <a:rPr lang="nb-NO" sz="3200" dirty="0" smtClean="0"/>
              <a:t>             </a:t>
            </a:r>
            <a:r>
              <a:rPr lang="nb-NO" sz="3200" i="1" dirty="0" smtClean="0"/>
              <a:t>(First</a:t>
            </a:r>
            <a:r>
              <a:rPr lang="nb-NO" sz="3200" i="1" baseline="30000" dirty="0" smtClean="0"/>
              <a:t> </a:t>
            </a:r>
            <a:r>
              <a:rPr lang="nb-NO" sz="3200" i="1" dirty="0" err="1"/>
              <a:t>exchange</a:t>
            </a:r>
            <a:r>
              <a:rPr lang="nb-NO" sz="3200" i="1" dirty="0"/>
              <a:t>)</a:t>
            </a:r>
          </a:p>
          <a:p>
            <a:pPr>
              <a:lnSpc>
                <a:spcPct val="160000"/>
              </a:lnSpc>
            </a:pPr>
            <a:r>
              <a:rPr lang="nb-NO" sz="3200" dirty="0"/>
              <a:t>Key </a:t>
            </a:r>
            <a:r>
              <a:rPr lang="nb-NO" sz="3200" dirty="0" err="1"/>
              <a:t>theft</a:t>
            </a:r>
            <a:endParaRPr lang="nb-NO" sz="3200" dirty="0"/>
          </a:p>
          <a:p>
            <a:pPr>
              <a:lnSpc>
                <a:spcPct val="160000"/>
              </a:lnSpc>
            </a:pPr>
            <a:r>
              <a:rPr lang="nb-NO" sz="3200" dirty="0"/>
              <a:t>XSS</a:t>
            </a:r>
          </a:p>
          <a:p>
            <a:pPr>
              <a:lnSpc>
                <a:spcPct val="160000"/>
              </a:lnSpc>
            </a:pPr>
            <a:r>
              <a:rPr lang="nb-NO" sz="3200" dirty="0" err="1" smtClean="0"/>
              <a:t>Malicious</a:t>
            </a:r>
            <a:r>
              <a:rPr lang="nb-NO" sz="3200" dirty="0" smtClean="0"/>
              <a:t> </a:t>
            </a:r>
            <a:r>
              <a:rPr lang="nb-NO" sz="3200" dirty="0" err="1" smtClean="0"/>
              <a:t>Assisted</a:t>
            </a:r>
            <a:r>
              <a:rPr lang="nb-NO" sz="3200" dirty="0" smtClean="0"/>
              <a:t> Connection Setup</a:t>
            </a:r>
          </a:p>
          <a:p>
            <a:pPr>
              <a:lnSpc>
                <a:spcPct val="160000"/>
              </a:lnSpc>
            </a:pPr>
            <a:r>
              <a:rPr lang="nb-NO" sz="3200" dirty="0"/>
              <a:t>Break </a:t>
            </a:r>
            <a:r>
              <a:rPr lang="nb-NO" sz="3200" dirty="0" err="1" smtClean="0"/>
              <a:t>encryption</a:t>
            </a:r>
            <a:endParaRPr lang="nb-NO" sz="3200" dirty="0" smtClean="0"/>
          </a:p>
          <a:p>
            <a:pPr>
              <a:lnSpc>
                <a:spcPct val="160000"/>
              </a:lnSpc>
            </a:pPr>
            <a:r>
              <a:rPr lang="nb-NO" sz="3200" dirty="0" err="1" smtClean="0"/>
              <a:t>Compromise</a:t>
            </a:r>
            <a:r>
              <a:rPr lang="nb-NO" sz="3200" dirty="0" smtClean="0"/>
              <a:t> </a:t>
            </a:r>
            <a:r>
              <a:rPr lang="nb-NO" sz="3200" dirty="0" err="1" smtClean="0"/>
              <a:t>Sender’s</a:t>
            </a:r>
            <a:r>
              <a:rPr lang="nb-NO" sz="3200" dirty="0" smtClean="0"/>
              <a:t> computer</a:t>
            </a:r>
          </a:p>
        </p:txBody>
      </p:sp>
      <p:sp>
        <p:nvSpPr>
          <p:cNvPr id="4" name="Plassholder for innhold 3"/>
          <p:cNvSpPr>
            <a:spLocks noGrp="1"/>
          </p:cNvSpPr>
          <p:nvPr>
            <p:ph sz="half" idx="2"/>
          </p:nvPr>
        </p:nvSpPr>
        <p:spPr/>
        <p:txBody>
          <a:bodyPr>
            <a:normAutofit fontScale="77500" lnSpcReduction="20000"/>
          </a:bodyPr>
          <a:lstStyle/>
          <a:p>
            <a:endParaRPr lang="en-GB"/>
          </a:p>
        </p:txBody>
      </p:sp>
      <p:sp>
        <p:nvSpPr>
          <p:cNvPr id="5" name="Plassholder for lysbildenummer 4"/>
          <p:cNvSpPr>
            <a:spLocks noGrp="1"/>
          </p:cNvSpPr>
          <p:nvPr>
            <p:ph type="sldNum" sz="quarter" idx="12"/>
          </p:nvPr>
        </p:nvSpPr>
        <p:spPr/>
        <p:txBody>
          <a:bodyPr/>
          <a:lstStyle/>
          <a:p>
            <a:fld id="{9B62A642-5BE4-42F8-9ECB-DDEE0F44F686}" type="slidenum">
              <a:rPr lang="en-GB" smtClean="0"/>
              <a:t>24</a:t>
            </a:fld>
            <a:endParaRPr lang="en-GB"/>
          </a:p>
        </p:txBody>
      </p:sp>
      <p:pic>
        <p:nvPicPr>
          <p:cNvPr id="7" name="Bild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292" y="1801091"/>
            <a:ext cx="5934076" cy="5071820"/>
          </a:xfrm>
          <a:prstGeom prst="rect">
            <a:avLst/>
          </a:prstGeom>
        </p:spPr>
      </p:pic>
    </p:spTree>
    <p:extLst>
      <p:ext uri="{BB962C8B-B14F-4D97-AF65-F5344CB8AC3E}">
        <p14:creationId xmlns:p14="http://schemas.microsoft.com/office/powerpoint/2010/main" val="2909484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Comparison</a:t>
            </a:r>
            <a:endParaRPr lang="en-GB" dirty="0"/>
          </a:p>
        </p:txBody>
      </p:sp>
      <p:sp>
        <p:nvSpPr>
          <p:cNvPr id="8" name="Plassholder for tekst 7"/>
          <p:cNvSpPr>
            <a:spLocks noGrp="1"/>
          </p:cNvSpPr>
          <p:nvPr>
            <p:ph type="body" idx="1"/>
          </p:nvPr>
        </p:nvSpPr>
        <p:spPr/>
        <p:txBody>
          <a:bodyPr/>
          <a:lstStyle/>
          <a:p>
            <a:r>
              <a:rPr lang="nb-NO" dirty="0" smtClean="0"/>
              <a:t> </a:t>
            </a:r>
            <a:endParaRPr lang="en-GB" dirty="0"/>
          </a:p>
        </p:txBody>
      </p:sp>
      <p:sp>
        <p:nvSpPr>
          <p:cNvPr id="9" name="Plassholder for innhold 8"/>
          <p:cNvSpPr>
            <a:spLocks noGrp="1"/>
          </p:cNvSpPr>
          <p:nvPr>
            <p:ph sz="half" idx="2"/>
          </p:nvPr>
        </p:nvSpPr>
        <p:spPr/>
        <p:txBody>
          <a:bodyPr/>
          <a:lstStyle/>
          <a:p>
            <a:pPr marL="342900" indent="-342900"/>
            <a:r>
              <a:rPr lang="nb-NO" dirty="0" err="1" smtClean="0">
                <a:solidFill>
                  <a:schemeClr val="bg2">
                    <a:lumMod val="25000"/>
                  </a:schemeClr>
                </a:solidFill>
              </a:rPr>
              <a:t>Synchronous</a:t>
            </a:r>
            <a:endParaRPr lang="nb-NO" dirty="0" smtClean="0">
              <a:solidFill>
                <a:schemeClr val="bg2">
                  <a:lumMod val="25000"/>
                </a:schemeClr>
              </a:solidFill>
            </a:endParaRPr>
          </a:p>
          <a:p>
            <a:pPr marL="800100" lvl="1" indent="-342900"/>
            <a:r>
              <a:rPr lang="nb-NO" dirty="0" smtClean="0">
                <a:solidFill>
                  <a:schemeClr val="bg2">
                    <a:lumMod val="25000"/>
                  </a:schemeClr>
                </a:solidFill>
              </a:rPr>
              <a:t>Must </a:t>
            </a:r>
            <a:r>
              <a:rPr lang="nb-NO" dirty="0">
                <a:solidFill>
                  <a:schemeClr val="bg2">
                    <a:lumMod val="25000"/>
                  </a:schemeClr>
                </a:solidFill>
              </a:rPr>
              <a:t>be online </a:t>
            </a:r>
            <a:r>
              <a:rPr lang="nb-NO" dirty="0" err="1">
                <a:solidFill>
                  <a:schemeClr val="bg2">
                    <a:lumMod val="25000"/>
                  </a:schemeClr>
                </a:solidFill>
              </a:rPr>
              <a:t>simultaniously</a:t>
            </a:r>
            <a:endParaRPr lang="nb-NO" dirty="0">
              <a:solidFill>
                <a:schemeClr val="bg2">
                  <a:lumMod val="25000"/>
                </a:schemeClr>
              </a:solidFill>
            </a:endParaRPr>
          </a:p>
          <a:p>
            <a:pPr marL="342900" indent="-342900"/>
            <a:r>
              <a:rPr lang="nb-NO" dirty="0">
                <a:solidFill>
                  <a:schemeClr val="bg2">
                    <a:lumMod val="25000"/>
                  </a:schemeClr>
                </a:solidFill>
              </a:rPr>
              <a:t>First </a:t>
            </a:r>
            <a:r>
              <a:rPr lang="nb-NO" dirty="0" err="1" smtClean="0">
                <a:solidFill>
                  <a:schemeClr val="bg2">
                    <a:lumMod val="25000"/>
                  </a:schemeClr>
                </a:solidFill>
              </a:rPr>
              <a:t>connection</a:t>
            </a:r>
            <a:r>
              <a:rPr lang="nb-NO" dirty="0" smtClean="0">
                <a:solidFill>
                  <a:schemeClr val="bg2">
                    <a:lumMod val="25000"/>
                  </a:schemeClr>
                </a:solidFill>
              </a:rPr>
              <a:t> </a:t>
            </a:r>
            <a:r>
              <a:rPr lang="nb-NO" dirty="0">
                <a:solidFill>
                  <a:schemeClr val="bg2">
                    <a:lumMod val="25000"/>
                  </a:schemeClr>
                </a:solidFill>
              </a:rPr>
              <a:t>is </a:t>
            </a:r>
            <a:r>
              <a:rPr lang="nb-NO" dirty="0" err="1" smtClean="0">
                <a:solidFill>
                  <a:schemeClr val="bg2">
                    <a:lumMod val="25000"/>
                  </a:schemeClr>
                </a:solidFill>
              </a:rPr>
              <a:t>trusted</a:t>
            </a:r>
            <a:endParaRPr lang="nb-NO" dirty="0" smtClean="0">
              <a:solidFill>
                <a:schemeClr val="bg2">
                  <a:lumMod val="25000"/>
                </a:schemeClr>
              </a:solidFill>
            </a:endParaRPr>
          </a:p>
          <a:p>
            <a:pPr marL="342900" indent="-342900"/>
            <a:r>
              <a:rPr lang="nb-NO" dirty="0" err="1" smtClean="0">
                <a:solidFill>
                  <a:schemeClr val="bg2">
                    <a:lumMod val="25000"/>
                  </a:schemeClr>
                </a:solidFill>
              </a:rPr>
              <a:t>Requires</a:t>
            </a:r>
            <a:r>
              <a:rPr lang="nb-NO" dirty="0" smtClean="0">
                <a:solidFill>
                  <a:schemeClr val="bg2">
                    <a:lumMod val="25000"/>
                  </a:schemeClr>
                </a:solidFill>
              </a:rPr>
              <a:t> </a:t>
            </a:r>
            <a:r>
              <a:rPr lang="nb-NO" dirty="0" err="1" smtClean="0">
                <a:solidFill>
                  <a:schemeClr val="bg2">
                    <a:lumMod val="25000"/>
                  </a:schemeClr>
                </a:solidFill>
              </a:rPr>
              <a:t>connection</a:t>
            </a:r>
            <a:r>
              <a:rPr lang="nb-NO" dirty="0" smtClean="0">
                <a:solidFill>
                  <a:schemeClr val="bg2">
                    <a:lumMod val="25000"/>
                  </a:schemeClr>
                </a:solidFill>
              </a:rPr>
              <a:t> </a:t>
            </a:r>
            <a:r>
              <a:rPr lang="nb-NO" dirty="0" err="1" smtClean="0">
                <a:solidFill>
                  <a:schemeClr val="bg2">
                    <a:lumMod val="25000"/>
                  </a:schemeClr>
                </a:solidFill>
              </a:rPr>
              <a:t>setup</a:t>
            </a:r>
            <a:endParaRPr lang="en-GB" dirty="0" smtClean="0"/>
          </a:p>
          <a:p>
            <a:pPr marL="342900" indent="-342900"/>
            <a:r>
              <a:rPr lang="nb-NO" dirty="0" smtClean="0">
                <a:solidFill>
                  <a:schemeClr val="bg2">
                    <a:lumMod val="25000"/>
                  </a:schemeClr>
                </a:solidFill>
              </a:rPr>
              <a:t>No </a:t>
            </a:r>
            <a:r>
              <a:rPr lang="nb-NO" dirty="0" err="1" smtClean="0">
                <a:solidFill>
                  <a:schemeClr val="bg2">
                    <a:lumMod val="25000"/>
                  </a:schemeClr>
                </a:solidFill>
              </a:rPr>
              <a:t>multicast</a:t>
            </a:r>
            <a:r>
              <a:rPr lang="nb-NO" dirty="0" smtClean="0">
                <a:solidFill>
                  <a:schemeClr val="bg2">
                    <a:lumMod val="25000"/>
                  </a:schemeClr>
                </a:solidFill>
              </a:rPr>
              <a:t> support</a:t>
            </a:r>
            <a:endParaRPr lang="nb-NO" dirty="0">
              <a:solidFill>
                <a:schemeClr val="bg2">
                  <a:lumMod val="25000"/>
                </a:schemeClr>
              </a:solidFill>
            </a:endParaRPr>
          </a:p>
        </p:txBody>
      </p:sp>
      <p:sp>
        <p:nvSpPr>
          <p:cNvPr id="10" name="Plassholder for tekst 9"/>
          <p:cNvSpPr>
            <a:spLocks noGrp="1"/>
          </p:cNvSpPr>
          <p:nvPr>
            <p:ph type="body" sz="quarter" idx="3"/>
          </p:nvPr>
        </p:nvSpPr>
        <p:spPr/>
        <p:txBody>
          <a:bodyPr/>
          <a:lstStyle/>
          <a:p>
            <a:r>
              <a:rPr lang="nb-NO" dirty="0" smtClean="0"/>
              <a:t> </a:t>
            </a:r>
            <a:endParaRPr lang="en-GB" dirty="0"/>
          </a:p>
        </p:txBody>
      </p:sp>
      <p:sp>
        <p:nvSpPr>
          <p:cNvPr id="11" name="Plassholder for innhold 10"/>
          <p:cNvSpPr>
            <a:spLocks noGrp="1"/>
          </p:cNvSpPr>
          <p:nvPr>
            <p:ph sz="quarter" idx="4"/>
          </p:nvPr>
        </p:nvSpPr>
        <p:spPr>
          <a:xfrm>
            <a:off x="7248698" y="2505075"/>
            <a:ext cx="4106690" cy="3684588"/>
          </a:xfrm>
        </p:spPr>
        <p:txBody>
          <a:bodyPr/>
          <a:lstStyle/>
          <a:p>
            <a:pPr marL="342900" indent="-342900"/>
            <a:r>
              <a:rPr lang="nb-NO" b="1" dirty="0" err="1"/>
              <a:t>Low</a:t>
            </a:r>
            <a:r>
              <a:rPr lang="nb-NO" b="1" dirty="0"/>
              <a:t> </a:t>
            </a:r>
            <a:r>
              <a:rPr lang="nb-NO" b="1" dirty="0" err="1"/>
              <a:t>attack</a:t>
            </a:r>
            <a:r>
              <a:rPr lang="nb-NO" b="1" dirty="0"/>
              <a:t> </a:t>
            </a:r>
            <a:r>
              <a:rPr lang="nb-NO" b="1" dirty="0" err="1"/>
              <a:t>surface</a:t>
            </a:r>
            <a:endParaRPr lang="en-GB" dirty="0"/>
          </a:p>
          <a:p>
            <a:pPr marL="342900" indent="-342900"/>
            <a:r>
              <a:rPr lang="nb-NO" b="1" dirty="0" smtClean="0"/>
              <a:t>Direct </a:t>
            </a:r>
            <a:r>
              <a:rPr lang="nb-NO" b="1" dirty="0"/>
              <a:t>transfer</a:t>
            </a:r>
          </a:p>
          <a:p>
            <a:pPr marL="342900" indent="-342900"/>
            <a:r>
              <a:rPr lang="nb-NO" dirty="0" err="1" smtClean="0"/>
              <a:t>Easy</a:t>
            </a:r>
            <a:r>
              <a:rPr lang="nb-NO" dirty="0" smtClean="0"/>
              <a:t> </a:t>
            </a:r>
            <a:r>
              <a:rPr lang="nb-NO" dirty="0"/>
              <a:t>to </a:t>
            </a:r>
            <a:r>
              <a:rPr lang="nb-NO" dirty="0" err="1"/>
              <a:t>use</a:t>
            </a:r>
            <a:endParaRPr lang="nb-NO" dirty="0"/>
          </a:p>
          <a:p>
            <a:pPr marL="342900" indent="-342900"/>
            <a:r>
              <a:rPr lang="nb-NO" dirty="0" smtClean="0"/>
              <a:t>Simple system</a:t>
            </a:r>
          </a:p>
          <a:p>
            <a:pPr marL="342900" indent="-342900"/>
            <a:r>
              <a:rPr lang="nb-NO" dirty="0" err="1" smtClean="0"/>
              <a:t>Reasonably</a:t>
            </a:r>
            <a:r>
              <a:rPr lang="nb-NO" dirty="0" smtClean="0"/>
              <a:t> </a:t>
            </a:r>
            <a:r>
              <a:rPr lang="nb-NO" dirty="0" err="1" smtClean="0"/>
              <a:t>secure</a:t>
            </a:r>
            <a:endParaRPr lang="nb-NO" dirty="0" smtClean="0"/>
          </a:p>
          <a:p>
            <a:pPr marL="342900" indent="-342900"/>
            <a:r>
              <a:rPr lang="nb-NO" dirty="0" smtClean="0"/>
              <a:t>Content </a:t>
            </a:r>
            <a:r>
              <a:rPr lang="nb-NO" dirty="0" err="1" smtClean="0"/>
              <a:t>control</a:t>
            </a:r>
            <a:endParaRPr lang="nb-NO" dirty="0" smtClean="0"/>
          </a:p>
          <a:p>
            <a:pPr marL="342900" indent="-342900"/>
            <a:r>
              <a:rPr lang="nb-NO" dirty="0" err="1" smtClean="0"/>
              <a:t>Authentication</a:t>
            </a:r>
            <a:endParaRPr lang="en-GB" dirty="0"/>
          </a:p>
        </p:txBody>
      </p:sp>
      <p:sp>
        <p:nvSpPr>
          <p:cNvPr id="13" name="Pluss 12"/>
          <p:cNvSpPr/>
          <p:nvPr/>
        </p:nvSpPr>
        <p:spPr>
          <a:xfrm>
            <a:off x="8399569" y="1681163"/>
            <a:ext cx="728450" cy="728450"/>
          </a:xfrm>
          <a:prstGeom prst="mathPlus">
            <a:avLst/>
          </a:prstGeom>
          <a:solidFill>
            <a:srgbClr val="5EE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Minus 13"/>
          <p:cNvSpPr/>
          <p:nvPr/>
        </p:nvSpPr>
        <p:spPr>
          <a:xfrm>
            <a:off x="3025503" y="1652210"/>
            <a:ext cx="786355" cy="786355"/>
          </a:xfrm>
          <a:prstGeom prst="mathMin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lassholder for lysbildenummer 15"/>
          <p:cNvSpPr>
            <a:spLocks noGrp="1"/>
          </p:cNvSpPr>
          <p:nvPr>
            <p:ph type="sldNum" sz="quarter" idx="12"/>
          </p:nvPr>
        </p:nvSpPr>
        <p:spPr/>
        <p:txBody>
          <a:bodyPr/>
          <a:lstStyle/>
          <a:p>
            <a:fld id="{9B62A642-5BE4-42F8-9ECB-DDEE0F44F686}" type="slidenum">
              <a:rPr lang="en-GB" sz="1600" smtClean="0"/>
              <a:t>25</a:t>
            </a:fld>
            <a:endParaRPr lang="en-GB" sz="1600"/>
          </a:p>
        </p:txBody>
      </p:sp>
    </p:spTree>
    <p:extLst>
      <p:ext uri="{BB962C8B-B14F-4D97-AF65-F5344CB8AC3E}">
        <p14:creationId xmlns:p14="http://schemas.microsoft.com/office/powerpoint/2010/main" val="689963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E-mail </a:t>
            </a:r>
            <a:r>
              <a:rPr lang="nb-NO" dirty="0" err="1" smtClean="0"/>
              <a:t>threat</a:t>
            </a:r>
            <a:r>
              <a:rPr lang="nb-NO" dirty="0" smtClean="0"/>
              <a:t> 1</a:t>
            </a:r>
            <a:endParaRPr lang="en-GB" dirty="0"/>
          </a:p>
        </p:txBody>
      </p:sp>
      <p:sp>
        <p:nvSpPr>
          <p:cNvPr id="5" name="Plassholder for lysbildenummer 4"/>
          <p:cNvSpPr>
            <a:spLocks noGrp="1"/>
          </p:cNvSpPr>
          <p:nvPr>
            <p:ph type="sldNum" sz="quarter" idx="12"/>
          </p:nvPr>
        </p:nvSpPr>
        <p:spPr/>
        <p:txBody>
          <a:bodyPr/>
          <a:lstStyle/>
          <a:p>
            <a:fld id="{9B62A642-5BE4-42F8-9ECB-DDEE0F44F686}" type="slidenum">
              <a:rPr lang="en-GB" smtClean="0"/>
              <a:t>26</a:t>
            </a:fld>
            <a:endParaRPr lang="en-GB"/>
          </a:p>
        </p:txBody>
      </p:sp>
      <p:pic>
        <p:nvPicPr>
          <p:cNvPr id="7" name="Plassholder for innhold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5325" y="1315838"/>
            <a:ext cx="10101349" cy="5040512"/>
          </a:xfrm>
        </p:spPr>
      </p:pic>
    </p:spTree>
    <p:extLst>
      <p:ext uri="{BB962C8B-B14F-4D97-AF65-F5344CB8AC3E}">
        <p14:creationId xmlns:p14="http://schemas.microsoft.com/office/powerpoint/2010/main" val="24970034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E-mail </a:t>
            </a:r>
            <a:r>
              <a:rPr lang="nb-NO" dirty="0" err="1" smtClean="0"/>
              <a:t>threat</a:t>
            </a:r>
            <a:r>
              <a:rPr lang="nb-NO" dirty="0" smtClean="0"/>
              <a:t> 2</a:t>
            </a:r>
            <a:endParaRPr lang="en-GB" dirty="0"/>
          </a:p>
        </p:txBody>
      </p:sp>
      <p:pic>
        <p:nvPicPr>
          <p:cNvPr id="9" name="Plassholder for innhold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10515600" cy="4642977"/>
          </a:xfrm>
        </p:spPr>
      </p:pic>
      <p:sp>
        <p:nvSpPr>
          <p:cNvPr id="5" name="Plassholder for lysbildenummer 4"/>
          <p:cNvSpPr>
            <a:spLocks noGrp="1"/>
          </p:cNvSpPr>
          <p:nvPr>
            <p:ph type="sldNum" sz="quarter" idx="12"/>
          </p:nvPr>
        </p:nvSpPr>
        <p:spPr/>
        <p:txBody>
          <a:bodyPr/>
          <a:lstStyle/>
          <a:p>
            <a:fld id="{9B62A642-5BE4-42F8-9ECB-DDEE0F44F686}" type="slidenum">
              <a:rPr lang="en-GB" smtClean="0"/>
              <a:t>27</a:t>
            </a:fld>
            <a:endParaRPr lang="en-GB"/>
          </a:p>
        </p:txBody>
      </p:sp>
    </p:spTree>
    <p:extLst>
      <p:ext uri="{BB962C8B-B14F-4D97-AF65-F5344CB8AC3E}">
        <p14:creationId xmlns:p14="http://schemas.microsoft.com/office/powerpoint/2010/main" val="28043496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E-mail </a:t>
            </a:r>
            <a:r>
              <a:rPr lang="nb-NO" dirty="0" err="1" smtClean="0"/>
              <a:t>threat</a:t>
            </a:r>
            <a:r>
              <a:rPr lang="nb-NO" dirty="0" smtClean="0"/>
              <a:t> 3</a:t>
            </a:r>
            <a:endParaRPr lang="en-GB" dirty="0"/>
          </a:p>
        </p:txBody>
      </p:sp>
      <p:pic>
        <p:nvPicPr>
          <p:cNvPr id="3" name="Plassholder for innhold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10510595" cy="4280524"/>
          </a:xfrm>
        </p:spPr>
      </p:pic>
      <p:sp>
        <p:nvSpPr>
          <p:cNvPr id="5" name="Plassholder for lysbildenummer 4"/>
          <p:cNvSpPr>
            <a:spLocks noGrp="1"/>
          </p:cNvSpPr>
          <p:nvPr>
            <p:ph type="sldNum" sz="quarter" idx="12"/>
          </p:nvPr>
        </p:nvSpPr>
        <p:spPr/>
        <p:txBody>
          <a:bodyPr/>
          <a:lstStyle/>
          <a:p>
            <a:fld id="{9B62A642-5BE4-42F8-9ECB-DDEE0F44F686}" type="slidenum">
              <a:rPr lang="en-GB" smtClean="0"/>
              <a:t>28</a:t>
            </a:fld>
            <a:endParaRPr lang="en-GB"/>
          </a:p>
        </p:txBody>
      </p:sp>
    </p:spTree>
    <p:extLst>
      <p:ext uri="{BB962C8B-B14F-4D97-AF65-F5344CB8AC3E}">
        <p14:creationId xmlns:p14="http://schemas.microsoft.com/office/powerpoint/2010/main" val="2175843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E-mail </a:t>
            </a:r>
            <a:r>
              <a:rPr lang="nb-NO" dirty="0" err="1" smtClean="0"/>
              <a:t>attachment</a:t>
            </a:r>
            <a:r>
              <a:rPr lang="nb-NO" dirty="0" smtClean="0"/>
              <a:t> </a:t>
            </a:r>
            <a:r>
              <a:rPr lang="nb-NO" dirty="0" err="1" smtClean="0"/>
              <a:t>issues</a:t>
            </a:r>
            <a:endParaRPr lang="en-GB" dirty="0"/>
          </a:p>
        </p:txBody>
      </p:sp>
      <p:sp>
        <p:nvSpPr>
          <p:cNvPr id="3" name="Plassholder for innhold 2"/>
          <p:cNvSpPr>
            <a:spLocks noGrp="1"/>
          </p:cNvSpPr>
          <p:nvPr>
            <p:ph idx="1"/>
          </p:nvPr>
        </p:nvSpPr>
        <p:spPr/>
        <p:txBody>
          <a:bodyPr>
            <a:normAutofit lnSpcReduction="10000"/>
          </a:bodyPr>
          <a:lstStyle/>
          <a:p>
            <a:r>
              <a:rPr lang="nb-NO" dirty="0" smtClean="0">
                <a:solidFill>
                  <a:srgbClr val="0070C0"/>
                </a:solidFill>
              </a:rPr>
              <a:t>Automatic </a:t>
            </a:r>
            <a:r>
              <a:rPr lang="nb-NO" dirty="0" err="1" smtClean="0">
                <a:solidFill>
                  <a:srgbClr val="0070C0"/>
                </a:solidFill>
              </a:rPr>
              <a:t>spreading</a:t>
            </a:r>
            <a:endParaRPr lang="nb-NO" dirty="0" smtClean="0">
              <a:solidFill>
                <a:srgbClr val="0070C0"/>
              </a:solidFill>
            </a:endParaRPr>
          </a:p>
          <a:p>
            <a:r>
              <a:rPr lang="nb-NO" dirty="0"/>
              <a:t>No </a:t>
            </a:r>
            <a:r>
              <a:rPr lang="nb-NO" dirty="0" err="1"/>
              <a:t>way</a:t>
            </a:r>
            <a:r>
              <a:rPr lang="nb-NO" dirty="0"/>
              <a:t> </a:t>
            </a:r>
            <a:r>
              <a:rPr lang="nb-NO" dirty="0" err="1"/>
              <a:t>of</a:t>
            </a:r>
            <a:r>
              <a:rPr lang="nb-NO" dirty="0"/>
              <a:t> stopping </a:t>
            </a:r>
            <a:r>
              <a:rPr lang="nb-NO" dirty="0" smtClean="0"/>
              <a:t>file</a:t>
            </a:r>
          </a:p>
          <a:p>
            <a:r>
              <a:rPr lang="nb-NO" dirty="0" smtClean="0"/>
              <a:t>No </a:t>
            </a:r>
            <a:r>
              <a:rPr lang="nb-NO" dirty="0" err="1" smtClean="0"/>
              <a:t>integrity</a:t>
            </a:r>
            <a:r>
              <a:rPr lang="nb-NO" dirty="0" smtClean="0"/>
              <a:t> </a:t>
            </a:r>
            <a:r>
              <a:rPr lang="nb-NO" dirty="0" err="1" smtClean="0"/>
              <a:t>guarantee</a:t>
            </a:r>
            <a:endParaRPr lang="nb-NO" dirty="0"/>
          </a:p>
          <a:p>
            <a:r>
              <a:rPr lang="nb-NO" dirty="0" err="1" smtClean="0"/>
              <a:t>Stored</a:t>
            </a:r>
            <a:r>
              <a:rPr lang="nb-NO" dirty="0" smtClean="0"/>
              <a:t> multiple locations</a:t>
            </a:r>
          </a:p>
          <a:p>
            <a:pPr lvl="1"/>
            <a:r>
              <a:rPr lang="nb-NO" dirty="0" smtClean="0"/>
              <a:t>Server</a:t>
            </a:r>
          </a:p>
          <a:p>
            <a:pPr lvl="1"/>
            <a:r>
              <a:rPr lang="nb-NO" dirty="0" smtClean="0"/>
              <a:t>PC</a:t>
            </a:r>
          </a:p>
          <a:p>
            <a:r>
              <a:rPr lang="nb-NO" dirty="0" smtClean="0"/>
              <a:t>Hard to </a:t>
            </a:r>
            <a:r>
              <a:rPr lang="nb-NO" dirty="0" err="1" smtClean="0"/>
              <a:t>notice</a:t>
            </a:r>
            <a:endParaRPr lang="nb-NO" dirty="0" smtClean="0"/>
          </a:p>
          <a:p>
            <a:pPr lvl="1"/>
            <a:r>
              <a:rPr lang="nb-NO" dirty="0" err="1" smtClean="0"/>
              <a:t>Impersonation</a:t>
            </a:r>
            <a:endParaRPr lang="nb-NO" dirty="0" smtClean="0"/>
          </a:p>
          <a:p>
            <a:pPr lvl="1"/>
            <a:r>
              <a:rPr lang="nb-NO" dirty="0" err="1" smtClean="0"/>
              <a:t>Hidden</a:t>
            </a:r>
            <a:endParaRPr lang="nb-NO" dirty="0" smtClean="0"/>
          </a:p>
          <a:p>
            <a:r>
              <a:rPr lang="nb-NO" dirty="0" err="1" smtClean="0"/>
              <a:t>Common</a:t>
            </a:r>
            <a:r>
              <a:rPr lang="nb-NO" dirty="0" smtClean="0"/>
              <a:t> </a:t>
            </a:r>
            <a:r>
              <a:rPr lang="nb-NO" dirty="0" err="1" smtClean="0"/>
              <a:t>attack</a:t>
            </a:r>
            <a:r>
              <a:rPr lang="nb-NO" dirty="0" smtClean="0"/>
              <a:t> </a:t>
            </a:r>
            <a:r>
              <a:rPr lang="nb-NO" dirty="0" err="1" smtClean="0"/>
              <a:t>vector</a:t>
            </a:r>
            <a:endParaRPr lang="en-GB" dirty="0"/>
          </a:p>
        </p:txBody>
      </p:sp>
      <p:sp>
        <p:nvSpPr>
          <p:cNvPr id="4" name="Plassholder for lysbildenummer 3"/>
          <p:cNvSpPr>
            <a:spLocks noGrp="1"/>
          </p:cNvSpPr>
          <p:nvPr>
            <p:ph type="sldNum" sz="quarter" idx="12"/>
          </p:nvPr>
        </p:nvSpPr>
        <p:spPr/>
        <p:txBody>
          <a:bodyPr/>
          <a:lstStyle/>
          <a:p>
            <a:fld id="{9B62A642-5BE4-42F8-9ECB-DDEE0F44F686}" type="slidenum">
              <a:rPr lang="en-GB" smtClean="0"/>
              <a:t>29</a:t>
            </a:fld>
            <a:endParaRPr lang="en-GB"/>
          </a:p>
        </p:txBody>
      </p:sp>
      <p:pic>
        <p:nvPicPr>
          <p:cNvPr id="2050" name="Picture 2" descr="Image result for email threat">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71" t="3685" r="29131" b="3648"/>
          <a:stretch/>
        </p:blipFill>
        <p:spPr bwMode="auto">
          <a:xfrm>
            <a:off x="7543859" y="2360815"/>
            <a:ext cx="2414789" cy="2653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72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title"/>
          </p:nvPr>
        </p:nvSpPr>
        <p:spPr/>
        <p:txBody>
          <a:bodyPr/>
          <a:lstStyle/>
          <a:p>
            <a:r>
              <a:rPr lang="nb-NO" dirty="0" smtClean="0"/>
              <a:t>      Key </a:t>
            </a:r>
            <a:r>
              <a:rPr lang="nb-NO" dirty="0" err="1" smtClean="0"/>
              <a:t>points</a:t>
            </a:r>
            <a:endParaRPr lang="en-GB" dirty="0"/>
          </a:p>
        </p:txBody>
      </p:sp>
      <p:sp>
        <p:nvSpPr>
          <p:cNvPr id="5" name="Plassholder for innhold 4"/>
          <p:cNvSpPr>
            <a:spLocks noGrp="1"/>
          </p:cNvSpPr>
          <p:nvPr>
            <p:ph idx="1"/>
          </p:nvPr>
        </p:nvSpPr>
        <p:spPr/>
        <p:txBody>
          <a:bodyPr>
            <a:normAutofit fontScale="92500" lnSpcReduction="10000"/>
          </a:bodyPr>
          <a:lstStyle/>
          <a:p>
            <a:pPr>
              <a:lnSpc>
                <a:spcPct val="150000"/>
              </a:lnSpc>
            </a:pPr>
            <a:r>
              <a:rPr lang="nb-NO" dirty="0" err="1"/>
              <a:t>Developed</a:t>
            </a:r>
            <a:r>
              <a:rPr lang="nb-NO" dirty="0"/>
              <a:t> a prototype – </a:t>
            </a:r>
            <a:r>
              <a:rPr lang="nb-NO" dirty="0" err="1"/>
              <a:t>SendIt</a:t>
            </a:r>
            <a:endParaRPr lang="nb-NO" dirty="0"/>
          </a:p>
          <a:p>
            <a:pPr marL="457200" lvl="1" indent="0">
              <a:lnSpc>
                <a:spcPct val="150000"/>
              </a:lnSpc>
              <a:buNone/>
            </a:pPr>
            <a:r>
              <a:rPr lang="en-GB" dirty="0"/>
              <a:t>Secure, </a:t>
            </a:r>
            <a:r>
              <a:rPr lang="en-GB" i="1" dirty="0"/>
              <a:t>(</a:t>
            </a:r>
            <a:r>
              <a:rPr lang="en-GB" i="1" dirty="0" err="1"/>
              <a:t>Serverless</a:t>
            </a:r>
            <a:r>
              <a:rPr lang="en-GB" i="1" dirty="0"/>
              <a:t>,)</a:t>
            </a:r>
            <a:r>
              <a:rPr lang="en-GB" dirty="0"/>
              <a:t> Electron &amp; </a:t>
            </a:r>
            <a:r>
              <a:rPr lang="en-GB" dirty="0" err="1"/>
              <a:t>NodeJS</a:t>
            </a:r>
            <a:r>
              <a:rPr lang="en-GB" dirty="0"/>
              <a:t>-based, Direct Information </a:t>
            </a:r>
            <a:r>
              <a:rPr lang="en-GB" dirty="0" smtClean="0"/>
              <a:t>Transfer</a:t>
            </a:r>
            <a:endParaRPr lang="nb-NO" dirty="0" smtClean="0">
              <a:solidFill>
                <a:srgbClr val="0070C0"/>
              </a:solidFill>
            </a:endParaRPr>
          </a:p>
          <a:p>
            <a:pPr>
              <a:lnSpc>
                <a:spcPct val="150000"/>
              </a:lnSpc>
            </a:pPr>
            <a:r>
              <a:rPr lang="nb-NO" dirty="0"/>
              <a:t>Simple, </a:t>
            </a:r>
            <a:r>
              <a:rPr lang="nb-NO" dirty="0" err="1"/>
              <a:t>user-friendly</a:t>
            </a:r>
            <a:r>
              <a:rPr lang="nb-NO" dirty="0"/>
              <a:t> system</a:t>
            </a:r>
          </a:p>
          <a:p>
            <a:pPr>
              <a:lnSpc>
                <a:spcPct val="150000"/>
              </a:lnSpc>
            </a:pPr>
            <a:r>
              <a:rPr lang="nb-NO" dirty="0" smtClean="0">
                <a:solidFill>
                  <a:srgbClr val="0070C0"/>
                </a:solidFill>
              </a:rPr>
              <a:t>Complimentary</a:t>
            </a:r>
            <a:endParaRPr lang="nb-NO" dirty="0" smtClean="0"/>
          </a:p>
          <a:p>
            <a:pPr lvl="1">
              <a:lnSpc>
                <a:spcPct val="150000"/>
              </a:lnSpc>
            </a:pPr>
            <a:r>
              <a:rPr lang="nb-NO" dirty="0" smtClean="0"/>
              <a:t>Not a </a:t>
            </a:r>
            <a:r>
              <a:rPr lang="nb-NO" dirty="0" err="1" smtClean="0"/>
              <a:t>replacement</a:t>
            </a:r>
            <a:endParaRPr lang="nb-NO" dirty="0" smtClean="0"/>
          </a:p>
          <a:p>
            <a:pPr>
              <a:lnSpc>
                <a:spcPct val="150000"/>
              </a:lnSpc>
            </a:pPr>
            <a:r>
              <a:rPr lang="nb-NO" dirty="0" err="1" smtClean="0"/>
              <a:t>Usable</a:t>
            </a:r>
            <a:r>
              <a:rPr lang="nb-NO" dirty="0" smtClean="0"/>
              <a:t>, </a:t>
            </a:r>
            <a:r>
              <a:rPr lang="nb-NO" u="sng" dirty="0" err="1" smtClean="0">
                <a:solidFill>
                  <a:srgbClr val="0070C0"/>
                </a:solidFill>
              </a:rPr>
              <a:t>improved</a:t>
            </a:r>
            <a:r>
              <a:rPr lang="nb-NO" dirty="0" smtClean="0"/>
              <a:t> </a:t>
            </a:r>
            <a:r>
              <a:rPr lang="nb-NO" dirty="0" err="1" smtClean="0"/>
              <a:t>security</a:t>
            </a:r>
            <a:r>
              <a:rPr lang="nb-NO" dirty="0" smtClean="0"/>
              <a:t>!</a:t>
            </a:r>
          </a:p>
          <a:p>
            <a:pPr lvl="1">
              <a:lnSpc>
                <a:spcPct val="150000"/>
              </a:lnSpc>
            </a:pPr>
            <a:r>
              <a:rPr lang="nb-NO" dirty="0" err="1" smtClean="0"/>
              <a:t>Absolutely</a:t>
            </a:r>
            <a:r>
              <a:rPr lang="nb-NO" dirty="0" smtClean="0"/>
              <a:t> </a:t>
            </a:r>
            <a:r>
              <a:rPr lang="nb-NO" dirty="0" err="1" smtClean="0"/>
              <a:t>security</a:t>
            </a:r>
            <a:r>
              <a:rPr lang="nb-NO" dirty="0" smtClean="0"/>
              <a:t> </a:t>
            </a:r>
            <a:r>
              <a:rPr lang="nb-NO" u="sng" dirty="0" smtClean="0">
                <a:solidFill>
                  <a:srgbClr val="FF0000"/>
                </a:solidFill>
              </a:rPr>
              <a:t>not </a:t>
            </a:r>
            <a:r>
              <a:rPr lang="nb-NO" u="sng" dirty="0" err="1" smtClean="0">
                <a:solidFill>
                  <a:srgbClr val="FF0000"/>
                </a:solidFill>
              </a:rPr>
              <a:t>the</a:t>
            </a:r>
            <a:r>
              <a:rPr lang="nb-NO" u="sng" dirty="0" smtClean="0">
                <a:solidFill>
                  <a:srgbClr val="FF0000"/>
                </a:solidFill>
              </a:rPr>
              <a:t> </a:t>
            </a:r>
            <a:r>
              <a:rPr lang="nb-NO" u="sng" dirty="0" smtClean="0">
                <a:solidFill>
                  <a:srgbClr val="FF0000"/>
                </a:solidFill>
              </a:rPr>
              <a:t>goal</a:t>
            </a:r>
            <a:endParaRPr lang="nb-NO" dirty="0" smtClean="0"/>
          </a:p>
        </p:txBody>
      </p:sp>
      <p:sp>
        <p:nvSpPr>
          <p:cNvPr id="7" name="Plassholder for lysbildenummer 6"/>
          <p:cNvSpPr>
            <a:spLocks noGrp="1"/>
          </p:cNvSpPr>
          <p:nvPr>
            <p:ph type="sldNum" sz="quarter" idx="12"/>
          </p:nvPr>
        </p:nvSpPr>
        <p:spPr/>
        <p:txBody>
          <a:bodyPr/>
          <a:lstStyle/>
          <a:p>
            <a:fld id="{9B62A642-5BE4-42F8-9ECB-DDEE0F44F686}" type="slidenum">
              <a:rPr lang="en-GB" sz="1600" smtClean="0"/>
              <a:t>3</a:t>
            </a:fld>
            <a:endParaRPr lang="en-GB" sz="1600"/>
          </a:p>
        </p:txBody>
      </p:sp>
      <p:pic>
        <p:nvPicPr>
          <p:cNvPr id="7170" name="Picture 2" descr="Image result for key">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673431"/>
            <a:ext cx="708949" cy="70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8483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False end-to-end </a:t>
            </a:r>
            <a:r>
              <a:rPr lang="nb-NO" dirty="0" err="1" smtClean="0"/>
              <a:t>encryption</a:t>
            </a:r>
            <a:endParaRPr lang="en-GB" dirty="0"/>
          </a:p>
        </p:txBody>
      </p:sp>
      <p:sp>
        <p:nvSpPr>
          <p:cNvPr id="13" name="Plassholder for innhold 12"/>
          <p:cNvSpPr>
            <a:spLocks noGrp="1"/>
          </p:cNvSpPr>
          <p:nvPr>
            <p:ph idx="1"/>
          </p:nvPr>
        </p:nvSpPr>
        <p:spPr/>
        <p:txBody>
          <a:bodyPr/>
          <a:lstStyle/>
          <a:p>
            <a:pPr marL="0" indent="0">
              <a:buNone/>
            </a:pPr>
            <a:r>
              <a:rPr lang="nb-NO" dirty="0"/>
              <a:t> </a:t>
            </a:r>
            <a:endParaRPr lang="en-GB" dirty="0"/>
          </a:p>
        </p:txBody>
      </p:sp>
      <p:sp>
        <p:nvSpPr>
          <p:cNvPr id="4" name="Plassholder for lysbildenummer 3"/>
          <p:cNvSpPr>
            <a:spLocks noGrp="1"/>
          </p:cNvSpPr>
          <p:nvPr>
            <p:ph type="sldNum" sz="quarter" idx="12"/>
          </p:nvPr>
        </p:nvSpPr>
        <p:spPr/>
        <p:txBody>
          <a:bodyPr/>
          <a:lstStyle/>
          <a:p>
            <a:fld id="{9B62A642-5BE4-42F8-9ECB-DDEE0F44F686}" type="slidenum">
              <a:rPr lang="en-GB" smtClean="0"/>
              <a:t>30</a:t>
            </a:fld>
            <a:endParaRPr lang="en-GB"/>
          </a:p>
        </p:txBody>
      </p:sp>
      <p:pic>
        <p:nvPicPr>
          <p:cNvPr id="7" name="Bild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762" y="1727200"/>
            <a:ext cx="6848475" cy="4629150"/>
          </a:xfrm>
          <a:prstGeom prst="rect">
            <a:avLst/>
          </a:prstGeom>
        </p:spPr>
      </p:pic>
    </p:spTree>
    <p:extLst>
      <p:ext uri="{BB962C8B-B14F-4D97-AF65-F5344CB8AC3E}">
        <p14:creationId xmlns:p14="http://schemas.microsoft.com/office/powerpoint/2010/main" val="2663103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tel 15"/>
          <p:cNvSpPr>
            <a:spLocks noGrp="1"/>
          </p:cNvSpPr>
          <p:nvPr>
            <p:ph type="title"/>
          </p:nvPr>
        </p:nvSpPr>
        <p:spPr/>
        <p:txBody>
          <a:bodyPr/>
          <a:lstStyle/>
          <a:p>
            <a:r>
              <a:rPr lang="nb-NO" dirty="0" err="1" smtClean="0"/>
              <a:t>Threat</a:t>
            </a:r>
            <a:r>
              <a:rPr lang="nb-NO" dirty="0" smtClean="0"/>
              <a:t> </a:t>
            </a:r>
            <a:r>
              <a:rPr lang="nb-NO" dirty="0" err="1" smtClean="0"/>
              <a:t>comparison</a:t>
            </a:r>
            <a:endParaRPr lang="en-GB" dirty="0"/>
          </a:p>
        </p:txBody>
      </p:sp>
      <p:sp>
        <p:nvSpPr>
          <p:cNvPr id="17" name="Plassholder for innhold 16"/>
          <p:cNvSpPr>
            <a:spLocks noGrp="1"/>
          </p:cNvSpPr>
          <p:nvPr>
            <p:ph idx="1"/>
          </p:nvPr>
        </p:nvSpPr>
        <p:spPr/>
        <p:txBody>
          <a:bodyPr/>
          <a:lstStyle/>
          <a:p>
            <a:pPr marL="0" indent="0">
              <a:buNone/>
            </a:pPr>
            <a:r>
              <a:rPr lang="nb-NO" dirty="0" smtClean="0"/>
              <a:t> </a:t>
            </a:r>
            <a:endParaRPr lang="en-GB" dirty="0"/>
          </a:p>
        </p:txBody>
      </p:sp>
      <p:pic>
        <p:nvPicPr>
          <p:cNvPr id="7" name="Bild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 y="1825625"/>
            <a:ext cx="10027920" cy="4798989"/>
          </a:xfrm>
          <a:prstGeom prst="rect">
            <a:avLst/>
          </a:prstGeom>
        </p:spPr>
      </p:pic>
      <p:sp>
        <p:nvSpPr>
          <p:cNvPr id="19" name="Plassholder for lysbildenummer 18"/>
          <p:cNvSpPr>
            <a:spLocks noGrp="1"/>
          </p:cNvSpPr>
          <p:nvPr>
            <p:ph type="sldNum" sz="quarter" idx="12"/>
          </p:nvPr>
        </p:nvSpPr>
        <p:spPr/>
        <p:txBody>
          <a:bodyPr/>
          <a:lstStyle/>
          <a:p>
            <a:fld id="{9B62A642-5BE4-42F8-9ECB-DDEE0F44F686}" type="slidenum">
              <a:rPr lang="en-GB" sz="1600" smtClean="0"/>
              <a:t>31</a:t>
            </a:fld>
            <a:endParaRPr lang="en-GB" sz="1600"/>
          </a:p>
        </p:txBody>
      </p:sp>
    </p:spTree>
    <p:extLst>
      <p:ext uri="{BB962C8B-B14F-4D97-AF65-F5344CB8AC3E}">
        <p14:creationId xmlns:p14="http://schemas.microsoft.com/office/powerpoint/2010/main" val="2742532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dirty="0" err="1" smtClean="0"/>
              <a:t>Conclusion</a:t>
            </a:r>
            <a:endParaRPr lang="en-GB" dirty="0"/>
          </a:p>
        </p:txBody>
      </p:sp>
      <p:sp>
        <p:nvSpPr>
          <p:cNvPr id="6" name="Undertittel 5"/>
          <p:cNvSpPr>
            <a:spLocks noGrp="1"/>
          </p:cNvSpPr>
          <p:nvPr>
            <p:ph type="subTitle" idx="1"/>
          </p:nvPr>
        </p:nvSpPr>
        <p:spPr/>
        <p:txBody>
          <a:bodyPr/>
          <a:lstStyle/>
          <a:p>
            <a:endParaRPr lang="en-GB"/>
          </a:p>
        </p:txBody>
      </p:sp>
      <p:pic>
        <p:nvPicPr>
          <p:cNvPr id="4098" name="Picture 2" descr="Image result for conclusio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563" y="3602038"/>
            <a:ext cx="3918873" cy="271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8915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dirty="0" err="1" smtClean="0"/>
              <a:t>Created</a:t>
            </a:r>
            <a:r>
              <a:rPr lang="nb-NO" dirty="0" smtClean="0"/>
              <a:t> a prototype (</a:t>
            </a:r>
            <a:r>
              <a:rPr lang="nb-NO" dirty="0" err="1" smtClean="0"/>
              <a:t>SendIt</a:t>
            </a:r>
            <a:r>
              <a:rPr lang="nb-NO" dirty="0"/>
              <a:t>)</a:t>
            </a:r>
            <a:endParaRPr lang="en-GB" dirty="0"/>
          </a:p>
        </p:txBody>
      </p:sp>
      <p:sp>
        <p:nvSpPr>
          <p:cNvPr id="5" name="Plassholder for innhold 4"/>
          <p:cNvSpPr>
            <a:spLocks noGrp="1"/>
          </p:cNvSpPr>
          <p:nvPr>
            <p:ph sz="half" idx="1"/>
          </p:nvPr>
        </p:nvSpPr>
        <p:spPr/>
        <p:txBody>
          <a:bodyPr/>
          <a:lstStyle/>
          <a:p>
            <a:pPr>
              <a:lnSpc>
                <a:spcPct val="150000"/>
              </a:lnSpc>
            </a:pPr>
            <a:r>
              <a:rPr lang="nb-NO" dirty="0" smtClean="0"/>
              <a:t>Alternative to e-mail </a:t>
            </a:r>
            <a:r>
              <a:rPr lang="nb-NO" dirty="0" err="1" smtClean="0"/>
              <a:t>attachments</a:t>
            </a:r>
            <a:endParaRPr lang="nb-NO" dirty="0" smtClean="0"/>
          </a:p>
          <a:p>
            <a:pPr>
              <a:lnSpc>
                <a:spcPct val="150000"/>
              </a:lnSpc>
            </a:pPr>
            <a:r>
              <a:rPr lang="nb-NO" dirty="0" err="1" smtClean="0"/>
              <a:t>Decentralized</a:t>
            </a:r>
            <a:r>
              <a:rPr lang="nb-NO" dirty="0" smtClean="0"/>
              <a:t> system</a:t>
            </a:r>
          </a:p>
          <a:p>
            <a:pPr>
              <a:lnSpc>
                <a:spcPct val="150000"/>
              </a:lnSpc>
            </a:pPr>
            <a:r>
              <a:rPr lang="nb-NO" dirty="0" err="1" smtClean="0"/>
              <a:t>Serverless</a:t>
            </a:r>
            <a:endParaRPr lang="nb-NO" dirty="0" smtClean="0"/>
          </a:p>
          <a:p>
            <a:pPr>
              <a:lnSpc>
                <a:spcPct val="150000"/>
              </a:lnSpc>
            </a:pPr>
            <a:r>
              <a:rPr lang="nb-NO" dirty="0" err="1" smtClean="0"/>
              <a:t>Improvement</a:t>
            </a:r>
            <a:r>
              <a:rPr lang="nb-NO" dirty="0" smtClean="0"/>
              <a:t> to </a:t>
            </a:r>
            <a:r>
              <a:rPr lang="nb-NO" dirty="0" err="1" smtClean="0"/>
              <a:t>current</a:t>
            </a:r>
            <a:r>
              <a:rPr lang="nb-NO" dirty="0" smtClean="0"/>
              <a:t> e-mail system</a:t>
            </a:r>
            <a:endParaRPr lang="nb-NO" dirty="0"/>
          </a:p>
        </p:txBody>
      </p:sp>
      <p:sp>
        <p:nvSpPr>
          <p:cNvPr id="6" name="Plassholder for innhold 5"/>
          <p:cNvSpPr>
            <a:spLocks noGrp="1"/>
          </p:cNvSpPr>
          <p:nvPr>
            <p:ph sz="half" idx="2"/>
          </p:nvPr>
        </p:nvSpPr>
        <p:spPr/>
        <p:txBody>
          <a:bodyPr/>
          <a:lstStyle/>
          <a:p>
            <a:pPr marL="0" indent="0">
              <a:lnSpc>
                <a:spcPct val="100000"/>
              </a:lnSpc>
              <a:buNone/>
            </a:pPr>
            <a:r>
              <a:rPr lang="nb-NO" u="sng" dirty="0" smtClean="0"/>
              <a:t>Goals </a:t>
            </a:r>
            <a:r>
              <a:rPr lang="nb-NO" u="sng" dirty="0" err="1" smtClean="0"/>
              <a:t>achieved</a:t>
            </a:r>
            <a:r>
              <a:rPr lang="nb-NO" dirty="0" smtClean="0"/>
              <a:t>:</a:t>
            </a:r>
          </a:p>
          <a:p>
            <a:pPr>
              <a:lnSpc>
                <a:spcPct val="100000"/>
              </a:lnSpc>
              <a:buFont typeface="Wingdings" panose="05000000000000000000" pitchFamily="2" charset="2"/>
              <a:buChar char="ü"/>
            </a:pPr>
            <a:r>
              <a:rPr lang="nb-NO" dirty="0" err="1" smtClean="0"/>
              <a:t>Create</a:t>
            </a:r>
            <a:r>
              <a:rPr lang="nb-NO" dirty="0" smtClean="0"/>
              <a:t> </a:t>
            </a:r>
            <a:r>
              <a:rPr lang="nb-NO" dirty="0"/>
              <a:t>a prototype to show </a:t>
            </a:r>
            <a:r>
              <a:rPr lang="nb-NO" dirty="0" err="1"/>
              <a:t>feasibility</a:t>
            </a:r>
            <a:r>
              <a:rPr lang="nb-NO" dirty="0" smtClean="0"/>
              <a:t>.</a:t>
            </a:r>
            <a:endParaRPr lang="en-GB" dirty="0"/>
          </a:p>
        </p:txBody>
      </p:sp>
      <p:sp>
        <p:nvSpPr>
          <p:cNvPr id="4" name="Plassholder for lysbildenummer 3"/>
          <p:cNvSpPr>
            <a:spLocks noGrp="1"/>
          </p:cNvSpPr>
          <p:nvPr>
            <p:ph type="sldNum" sz="quarter" idx="12"/>
          </p:nvPr>
        </p:nvSpPr>
        <p:spPr/>
        <p:txBody>
          <a:bodyPr/>
          <a:lstStyle/>
          <a:p>
            <a:fld id="{9B62A642-5BE4-42F8-9ECB-DDEE0F44F686}" type="slidenum">
              <a:rPr lang="en-GB" smtClean="0"/>
              <a:t>33</a:t>
            </a:fld>
            <a:endParaRPr lang="en-GB"/>
          </a:p>
        </p:txBody>
      </p:sp>
    </p:spTree>
    <p:extLst>
      <p:ext uri="{BB962C8B-B14F-4D97-AF65-F5344CB8AC3E}">
        <p14:creationId xmlns:p14="http://schemas.microsoft.com/office/powerpoint/2010/main" val="36685009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p:cNvSpPr>
            <a:spLocks noGrp="1"/>
          </p:cNvSpPr>
          <p:nvPr>
            <p:ph type="title"/>
          </p:nvPr>
        </p:nvSpPr>
        <p:spPr/>
        <p:txBody>
          <a:bodyPr/>
          <a:lstStyle/>
          <a:p>
            <a:r>
              <a:rPr lang="nb-NO" dirty="0" err="1" smtClean="0"/>
              <a:t>Reduced</a:t>
            </a:r>
            <a:r>
              <a:rPr lang="nb-NO" dirty="0" smtClean="0"/>
              <a:t> </a:t>
            </a:r>
            <a:r>
              <a:rPr lang="nb-NO" dirty="0" err="1" smtClean="0"/>
              <a:t>attack</a:t>
            </a:r>
            <a:r>
              <a:rPr lang="nb-NO" dirty="0" smtClean="0"/>
              <a:t> </a:t>
            </a:r>
            <a:r>
              <a:rPr lang="nb-NO" dirty="0" err="1" smtClean="0"/>
              <a:t>surface</a:t>
            </a:r>
            <a:endParaRPr lang="en-GB" dirty="0"/>
          </a:p>
        </p:txBody>
      </p:sp>
      <p:sp>
        <p:nvSpPr>
          <p:cNvPr id="9" name="Plassholder for innhold 8"/>
          <p:cNvSpPr>
            <a:spLocks noGrp="1"/>
          </p:cNvSpPr>
          <p:nvPr>
            <p:ph sz="half" idx="1"/>
          </p:nvPr>
        </p:nvSpPr>
        <p:spPr/>
        <p:txBody>
          <a:bodyPr>
            <a:normAutofit/>
          </a:bodyPr>
          <a:lstStyle/>
          <a:p>
            <a:pPr>
              <a:lnSpc>
                <a:spcPct val="150000"/>
              </a:lnSpc>
            </a:pPr>
            <a:r>
              <a:rPr lang="nb-NO" dirty="0" err="1" smtClean="0"/>
              <a:t>Endpoint</a:t>
            </a:r>
            <a:r>
              <a:rPr lang="nb-NO" dirty="0" smtClean="0"/>
              <a:t> </a:t>
            </a:r>
            <a:r>
              <a:rPr lang="nb-NO" dirty="0" err="1"/>
              <a:t>authentication</a:t>
            </a:r>
            <a:endParaRPr lang="nb-NO" dirty="0"/>
          </a:p>
          <a:p>
            <a:pPr lvl="1">
              <a:lnSpc>
                <a:spcPct val="150000"/>
              </a:lnSpc>
            </a:pPr>
            <a:r>
              <a:rPr lang="nb-NO" i="1" dirty="0" err="1"/>
              <a:t>Based</a:t>
            </a:r>
            <a:r>
              <a:rPr lang="nb-NO" i="1" dirty="0"/>
              <a:t> </a:t>
            </a:r>
            <a:r>
              <a:rPr lang="nb-NO" i="1" dirty="0" err="1"/>
              <a:t>on</a:t>
            </a:r>
            <a:r>
              <a:rPr lang="nb-NO" i="1" dirty="0"/>
              <a:t> first trust</a:t>
            </a:r>
            <a:endParaRPr lang="nb-NO" dirty="0"/>
          </a:p>
          <a:p>
            <a:pPr>
              <a:lnSpc>
                <a:spcPct val="150000"/>
              </a:lnSpc>
            </a:pPr>
            <a:r>
              <a:rPr lang="nb-NO" dirty="0"/>
              <a:t>End-to-end </a:t>
            </a:r>
            <a:r>
              <a:rPr lang="nb-NO" dirty="0" err="1"/>
              <a:t>encryption</a:t>
            </a:r>
            <a:endParaRPr lang="nb-NO" dirty="0"/>
          </a:p>
          <a:p>
            <a:pPr>
              <a:lnSpc>
                <a:spcPct val="150000"/>
              </a:lnSpc>
            </a:pPr>
            <a:r>
              <a:rPr lang="nb-NO" dirty="0"/>
              <a:t>Direct </a:t>
            </a:r>
            <a:r>
              <a:rPr lang="nb-NO" dirty="0" err="1" smtClean="0"/>
              <a:t>communication</a:t>
            </a:r>
            <a:endParaRPr lang="nb-NO" dirty="0" smtClean="0"/>
          </a:p>
          <a:p>
            <a:pPr lvl="1">
              <a:lnSpc>
                <a:spcPct val="150000"/>
              </a:lnSpc>
            </a:pPr>
            <a:r>
              <a:rPr lang="nb-NO" dirty="0" smtClean="0"/>
              <a:t>No </a:t>
            </a:r>
            <a:r>
              <a:rPr lang="nb-NO" dirty="0" err="1" smtClean="0"/>
              <a:t>temporary</a:t>
            </a:r>
            <a:r>
              <a:rPr lang="nb-NO" dirty="0" smtClean="0"/>
              <a:t> </a:t>
            </a:r>
            <a:r>
              <a:rPr lang="nb-NO" dirty="0" err="1" smtClean="0"/>
              <a:t>storage</a:t>
            </a:r>
            <a:endParaRPr lang="nb-NO" dirty="0" smtClean="0"/>
          </a:p>
          <a:p>
            <a:pPr>
              <a:lnSpc>
                <a:spcPct val="150000"/>
              </a:lnSpc>
            </a:pPr>
            <a:r>
              <a:rPr lang="nb-NO" dirty="0" err="1" smtClean="0"/>
              <a:t>Continous</a:t>
            </a:r>
            <a:r>
              <a:rPr lang="nb-NO" dirty="0" smtClean="0"/>
              <a:t> trust </a:t>
            </a:r>
            <a:r>
              <a:rPr lang="nb-NO" dirty="0" err="1" smtClean="0"/>
              <a:t>evaluation</a:t>
            </a:r>
            <a:endParaRPr lang="nb-NO" dirty="0" smtClean="0"/>
          </a:p>
        </p:txBody>
      </p:sp>
      <p:sp>
        <p:nvSpPr>
          <p:cNvPr id="10" name="Plassholder for innhold 9"/>
          <p:cNvSpPr>
            <a:spLocks noGrp="1"/>
          </p:cNvSpPr>
          <p:nvPr>
            <p:ph sz="half" idx="2"/>
          </p:nvPr>
        </p:nvSpPr>
        <p:spPr/>
        <p:txBody>
          <a:bodyPr>
            <a:normAutofit/>
          </a:bodyPr>
          <a:lstStyle/>
          <a:p>
            <a:pPr marL="0" indent="0">
              <a:lnSpc>
                <a:spcPct val="100000"/>
              </a:lnSpc>
              <a:buNone/>
            </a:pPr>
            <a:r>
              <a:rPr lang="nb-NO" u="sng" dirty="0" smtClean="0"/>
              <a:t>Goals </a:t>
            </a:r>
            <a:r>
              <a:rPr lang="nb-NO" u="sng" dirty="0" err="1" smtClean="0"/>
              <a:t>achieved</a:t>
            </a:r>
            <a:r>
              <a:rPr lang="nb-NO" dirty="0" smtClean="0"/>
              <a:t>:</a:t>
            </a:r>
          </a:p>
          <a:p>
            <a:pPr>
              <a:lnSpc>
                <a:spcPct val="100000"/>
              </a:lnSpc>
              <a:buFont typeface="Wingdings" panose="05000000000000000000" pitchFamily="2" charset="2"/>
              <a:buChar char="ü"/>
            </a:pPr>
            <a:r>
              <a:rPr lang="nb-NO" dirty="0" err="1"/>
              <a:t>Improve</a:t>
            </a:r>
            <a:r>
              <a:rPr lang="nb-NO" dirty="0"/>
              <a:t> </a:t>
            </a:r>
            <a:r>
              <a:rPr lang="nb-NO" dirty="0" err="1"/>
              <a:t>security</a:t>
            </a:r>
            <a:r>
              <a:rPr lang="nb-NO" dirty="0"/>
              <a:t> and </a:t>
            </a:r>
            <a:r>
              <a:rPr lang="nb-NO" dirty="0" err="1"/>
              <a:t>ease</a:t>
            </a:r>
            <a:r>
              <a:rPr lang="nb-NO" dirty="0"/>
              <a:t> </a:t>
            </a:r>
            <a:r>
              <a:rPr lang="nb-NO" dirty="0" err="1"/>
              <a:t>of</a:t>
            </a:r>
            <a:r>
              <a:rPr lang="nb-NO" dirty="0"/>
              <a:t> </a:t>
            </a:r>
            <a:r>
              <a:rPr lang="nb-NO" dirty="0" err="1"/>
              <a:t>use</a:t>
            </a:r>
            <a:r>
              <a:rPr lang="nb-NO" dirty="0"/>
              <a:t> for e-mail </a:t>
            </a:r>
            <a:r>
              <a:rPr lang="nb-NO" dirty="0" err="1"/>
              <a:t>attachments</a:t>
            </a:r>
            <a:r>
              <a:rPr lang="nb-NO" dirty="0"/>
              <a:t>.</a:t>
            </a:r>
          </a:p>
          <a:p>
            <a:pPr>
              <a:lnSpc>
                <a:spcPct val="100000"/>
              </a:lnSpc>
              <a:buFont typeface="Wingdings" panose="05000000000000000000" pitchFamily="2" charset="2"/>
              <a:buChar char="ü"/>
            </a:pPr>
            <a:r>
              <a:rPr lang="nb-NO" dirty="0" err="1"/>
              <a:t>Create</a:t>
            </a:r>
            <a:r>
              <a:rPr lang="nb-NO" dirty="0"/>
              <a:t> a system </a:t>
            </a:r>
            <a:r>
              <a:rPr lang="nb-NO" dirty="0" err="1"/>
              <a:t>with</a:t>
            </a:r>
            <a:r>
              <a:rPr lang="nb-NO" dirty="0"/>
              <a:t> </a:t>
            </a:r>
            <a:r>
              <a:rPr lang="nb-NO" dirty="0" err="1"/>
              <a:t>focus</a:t>
            </a:r>
            <a:r>
              <a:rPr lang="nb-NO" dirty="0"/>
              <a:t> </a:t>
            </a:r>
            <a:r>
              <a:rPr lang="nb-NO" dirty="0" err="1"/>
              <a:t>on</a:t>
            </a:r>
            <a:r>
              <a:rPr lang="nb-NO" dirty="0"/>
              <a:t> </a:t>
            </a:r>
            <a:r>
              <a:rPr lang="nb-NO" dirty="0" err="1"/>
              <a:t>usability</a:t>
            </a:r>
            <a:r>
              <a:rPr lang="nb-NO" dirty="0"/>
              <a:t>, </a:t>
            </a:r>
            <a:r>
              <a:rPr lang="nb-NO" dirty="0" err="1"/>
              <a:t>privacy</a:t>
            </a:r>
            <a:r>
              <a:rPr lang="nb-NO" dirty="0"/>
              <a:t> and </a:t>
            </a:r>
            <a:r>
              <a:rPr lang="nb-NO" dirty="0" err="1"/>
              <a:t>security</a:t>
            </a:r>
            <a:r>
              <a:rPr lang="nb-NO" dirty="0" smtClean="0"/>
              <a:t>.</a:t>
            </a:r>
          </a:p>
          <a:p>
            <a:pPr>
              <a:lnSpc>
                <a:spcPct val="100000"/>
              </a:lnSpc>
              <a:buFont typeface="Wingdings" panose="05000000000000000000" pitchFamily="2" charset="2"/>
              <a:buChar char="ü"/>
            </a:pPr>
            <a:r>
              <a:rPr lang="nb-NO" dirty="0" err="1"/>
              <a:t>Minimize</a:t>
            </a:r>
            <a:r>
              <a:rPr lang="nb-NO" dirty="0"/>
              <a:t> risk </a:t>
            </a:r>
            <a:r>
              <a:rPr lang="nb-NO" dirty="0" err="1"/>
              <a:t>of</a:t>
            </a:r>
            <a:r>
              <a:rPr lang="nb-NO" dirty="0"/>
              <a:t> </a:t>
            </a:r>
            <a:r>
              <a:rPr lang="nb-NO" dirty="0" err="1"/>
              <a:t>leakage</a:t>
            </a:r>
            <a:r>
              <a:rPr lang="nb-NO" dirty="0"/>
              <a:t> and </a:t>
            </a:r>
            <a:r>
              <a:rPr lang="nb-NO" dirty="0" err="1"/>
              <a:t>exposure</a:t>
            </a:r>
            <a:r>
              <a:rPr lang="nb-NO" dirty="0"/>
              <a:t> </a:t>
            </a:r>
            <a:r>
              <a:rPr lang="nb-NO" dirty="0" err="1"/>
              <a:t>of</a:t>
            </a:r>
            <a:r>
              <a:rPr lang="nb-NO" dirty="0"/>
              <a:t> personal data</a:t>
            </a:r>
            <a:r>
              <a:rPr lang="nb-NO" dirty="0" smtClean="0"/>
              <a:t>.</a:t>
            </a:r>
            <a:endParaRPr lang="nb-NO" dirty="0"/>
          </a:p>
        </p:txBody>
      </p:sp>
      <p:sp>
        <p:nvSpPr>
          <p:cNvPr id="7" name="Plassholder for lysbildenummer 6"/>
          <p:cNvSpPr>
            <a:spLocks noGrp="1"/>
          </p:cNvSpPr>
          <p:nvPr>
            <p:ph type="sldNum" sz="quarter" idx="12"/>
          </p:nvPr>
        </p:nvSpPr>
        <p:spPr/>
        <p:txBody>
          <a:bodyPr/>
          <a:lstStyle/>
          <a:p>
            <a:fld id="{9B62A642-5BE4-42F8-9ECB-DDEE0F44F686}" type="slidenum">
              <a:rPr lang="en-GB" smtClean="0"/>
              <a:t>34</a:t>
            </a:fld>
            <a:endParaRPr lang="en-GB"/>
          </a:p>
        </p:txBody>
      </p:sp>
    </p:spTree>
    <p:extLst>
      <p:ext uri="{BB962C8B-B14F-4D97-AF65-F5344CB8AC3E}">
        <p14:creationId xmlns:p14="http://schemas.microsoft.com/office/powerpoint/2010/main" val="20274571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Easy</a:t>
            </a:r>
            <a:r>
              <a:rPr lang="nb-NO" dirty="0" smtClean="0"/>
              <a:t> to </a:t>
            </a:r>
            <a:r>
              <a:rPr lang="nb-NO" dirty="0" err="1" smtClean="0"/>
              <a:t>use</a:t>
            </a:r>
            <a:endParaRPr lang="en-GB" dirty="0"/>
          </a:p>
        </p:txBody>
      </p:sp>
      <p:sp>
        <p:nvSpPr>
          <p:cNvPr id="3" name="Plassholder for innhold 2"/>
          <p:cNvSpPr>
            <a:spLocks noGrp="1"/>
          </p:cNvSpPr>
          <p:nvPr>
            <p:ph sz="half" idx="1"/>
          </p:nvPr>
        </p:nvSpPr>
        <p:spPr/>
        <p:txBody>
          <a:bodyPr/>
          <a:lstStyle/>
          <a:p>
            <a:pPr>
              <a:lnSpc>
                <a:spcPct val="150000"/>
              </a:lnSpc>
            </a:pPr>
            <a:r>
              <a:rPr lang="nb-NO" dirty="0" smtClean="0"/>
              <a:t>Automatic</a:t>
            </a:r>
            <a:r>
              <a:rPr lang="nb-NO" dirty="0"/>
              <a:t>:</a:t>
            </a:r>
          </a:p>
          <a:p>
            <a:pPr lvl="1">
              <a:lnSpc>
                <a:spcPct val="150000"/>
              </a:lnSpc>
            </a:pPr>
            <a:r>
              <a:rPr lang="nb-NO" dirty="0"/>
              <a:t>Key management</a:t>
            </a:r>
          </a:p>
          <a:p>
            <a:pPr lvl="1">
              <a:lnSpc>
                <a:spcPct val="150000"/>
              </a:lnSpc>
            </a:pPr>
            <a:r>
              <a:rPr lang="nb-NO" dirty="0"/>
              <a:t>Trust system</a:t>
            </a:r>
          </a:p>
          <a:p>
            <a:pPr lvl="1">
              <a:lnSpc>
                <a:spcPct val="150000"/>
              </a:lnSpc>
            </a:pPr>
            <a:r>
              <a:rPr lang="nb-NO" dirty="0" err="1"/>
              <a:t>Authentication</a:t>
            </a:r>
            <a:endParaRPr lang="nb-NO" dirty="0"/>
          </a:p>
          <a:p>
            <a:pPr>
              <a:lnSpc>
                <a:spcPct val="150000"/>
              </a:lnSpc>
            </a:pPr>
            <a:r>
              <a:rPr lang="nb-NO" dirty="0"/>
              <a:t>No </a:t>
            </a:r>
            <a:r>
              <a:rPr lang="nb-NO" dirty="0" err="1"/>
              <a:t>setup</a:t>
            </a:r>
            <a:r>
              <a:rPr lang="nb-NO" dirty="0"/>
              <a:t> or </a:t>
            </a:r>
            <a:r>
              <a:rPr lang="nb-NO" dirty="0" err="1"/>
              <a:t>sign</a:t>
            </a:r>
            <a:r>
              <a:rPr lang="nb-NO" dirty="0"/>
              <a:t>-up </a:t>
            </a:r>
            <a:r>
              <a:rPr lang="nb-NO" dirty="0" err="1"/>
              <a:t>required</a:t>
            </a:r>
            <a:endParaRPr lang="en-GB" dirty="0"/>
          </a:p>
        </p:txBody>
      </p:sp>
      <p:sp>
        <p:nvSpPr>
          <p:cNvPr id="5" name="Plassholder for innhold 4"/>
          <p:cNvSpPr>
            <a:spLocks noGrp="1"/>
          </p:cNvSpPr>
          <p:nvPr>
            <p:ph sz="half" idx="2"/>
          </p:nvPr>
        </p:nvSpPr>
        <p:spPr/>
        <p:txBody>
          <a:bodyPr/>
          <a:lstStyle/>
          <a:p>
            <a:pPr marL="0" indent="0">
              <a:lnSpc>
                <a:spcPct val="100000"/>
              </a:lnSpc>
              <a:buNone/>
            </a:pPr>
            <a:r>
              <a:rPr lang="nb-NO" u="sng" dirty="0"/>
              <a:t>Goals </a:t>
            </a:r>
            <a:r>
              <a:rPr lang="nb-NO" u="sng" dirty="0" err="1"/>
              <a:t>achieved</a:t>
            </a:r>
            <a:r>
              <a:rPr lang="nb-NO" dirty="0"/>
              <a:t>:</a:t>
            </a:r>
          </a:p>
          <a:p>
            <a:pPr>
              <a:lnSpc>
                <a:spcPct val="100000"/>
              </a:lnSpc>
              <a:buFont typeface="Wingdings" panose="05000000000000000000" pitchFamily="2" charset="2"/>
              <a:buChar char="ü"/>
            </a:pPr>
            <a:r>
              <a:rPr lang="nb-NO" u="sng" dirty="0" err="1"/>
              <a:t>Improve</a:t>
            </a:r>
            <a:r>
              <a:rPr lang="nb-NO" dirty="0"/>
              <a:t> </a:t>
            </a:r>
            <a:r>
              <a:rPr lang="nb-NO" dirty="0" err="1"/>
              <a:t>security</a:t>
            </a:r>
            <a:r>
              <a:rPr lang="nb-NO" dirty="0"/>
              <a:t> and </a:t>
            </a:r>
            <a:r>
              <a:rPr lang="nb-NO" dirty="0" err="1"/>
              <a:t>ease</a:t>
            </a:r>
            <a:r>
              <a:rPr lang="nb-NO" dirty="0"/>
              <a:t> </a:t>
            </a:r>
            <a:r>
              <a:rPr lang="nb-NO" dirty="0" err="1"/>
              <a:t>of</a:t>
            </a:r>
            <a:r>
              <a:rPr lang="nb-NO" dirty="0"/>
              <a:t> </a:t>
            </a:r>
            <a:r>
              <a:rPr lang="nb-NO" dirty="0" err="1"/>
              <a:t>use</a:t>
            </a:r>
            <a:r>
              <a:rPr lang="nb-NO" dirty="0"/>
              <a:t> for e-mail </a:t>
            </a:r>
            <a:r>
              <a:rPr lang="nb-NO" dirty="0" err="1"/>
              <a:t>attachments</a:t>
            </a:r>
            <a:r>
              <a:rPr lang="nb-NO" dirty="0"/>
              <a:t>.</a:t>
            </a:r>
          </a:p>
          <a:p>
            <a:pPr>
              <a:lnSpc>
                <a:spcPct val="100000"/>
              </a:lnSpc>
              <a:buFont typeface="Wingdings" panose="05000000000000000000" pitchFamily="2" charset="2"/>
              <a:buChar char="ü"/>
            </a:pPr>
            <a:r>
              <a:rPr lang="nb-NO" dirty="0" err="1"/>
              <a:t>Create</a:t>
            </a:r>
            <a:r>
              <a:rPr lang="nb-NO" dirty="0"/>
              <a:t> a system </a:t>
            </a:r>
            <a:r>
              <a:rPr lang="nb-NO" dirty="0" err="1"/>
              <a:t>with</a:t>
            </a:r>
            <a:r>
              <a:rPr lang="nb-NO" dirty="0"/>
              <a:t> </a:t>
            </a:r>
            <a:r>
              <a:rPr lang="nb-NO" dirty="0" err="1"/>
              <a:t>focus</a:t>
            </a:r>
            <a:r>
              <a:rPr lang="nb-NO" dirty="0"/>
              <a:t> </a:t>
            </a:r>
            <a:r>
              <a:rPr lang="nb-NO" dirty="0" err="1"/>
              <a:t>on</a:t>
            </a:r>
            <a:r>
              <a:rPr lang="nb-NO" dirty="0"/>
              <a:t> </a:t>
            </a:r>
            <a:r>
              <a:rPr lang="nb-NO" dirty="0" err="1"/>
              <a:t>usability</a:t>
            </a:r>
            <a:r>
              <a:rPr lang="nb-NO" dirty="0"/>
              <a:t>, </a:t>
            </a:r>
            <a:r>
              <a:rPr lang="nb-NO" dirty="0" err="1"/>
              <a:t>privacy</a:t>
            </a:r>
            <a:r>
              <a:rPr lang="nb-NO" dirty="0"/>
              <a:t> and </a:t>
            </a:r>
            <a:r>
              <a:rPr lang="nb-NO" dirty="0" err="1"/>
              <a:t>security</a:t>
            </a:r>
            <a:r>
              <a:rPr lang="nb-NO" dirty="0" smtClean="0"/>
              <a:t>.</a:t>
            </a:r>
            <a:endParaRPr lang="nb-NO" dirty="0"/>
          </a:p>
        </p:txBody>
      </p:sp>
      <p:sp>
        <p:nvSpPr>
          <p:cNvPr id="4" name="Plassholder for lysbildenummer 3"/>
          <p:cNvSpPr>
            <a:spLocks noGrp="1"/>
          </p:cNvSpPr>
          <p:nvPr>
            <p:ph type="sldNum" sz="quarter" idx="12"/>
          </p:nvPr>
        </p:nvSpPr>
        <p:spPr/>
        <p:txBody>
          <a:bodyPr/>
          <a:lstStyle/>
          <a:p>
            <a:fld id="{9B62A642-5BE4-42F8-9ECB-DDEE0F44F686}" type="slidenum">
              <a:rPr lang="en-GB" smtClean="0"/>
              <a:t>35</a:t>
            </a:fld>
            <a:endParaRPr lang="en-GB"/>
          </a:p>
        </p:txBody>
      </p:sp>
    </p:spTree>
    <p:extLst>
      <p:ext uri="{BB962C8B-B14F-4D97-AF65-F5344CB8AC3E}">
        <p14:creationId xmlns:p14="http://schemas.microsoft.com/office/powerpoint/2010/main" val="2901013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p:cNvSpPr>
            <a:spLocks noGrp="1"/>
          </p:cNvSpPr>
          <p:nvPr>
            <p:ph type="title"/>
          </p:nvPr>
        </p:nvSpPr>
        <p:spPr/>
        <p:txBody>
          <a:bodyPr/>
          <a:lstStyle/>
          <a:p>
            <a:r>
              <a:rPr lang="nb-NO" dirty="0" smtClean="0"/>
              <a:t>System </a:t>
            </a:r>
            <a:r>
              <a:rPr lang="nb-NO" dirty="0" err="1" smtClean="0"/>
              <a:t>Limitations</a:t>
            </a:r>
            <a:endParaRPr lang="en-GB" dirty="0"/>
          </a:p>
        </p:txBody>
      </p:sp>
      <p:sp>
        <p:nvSpPr>
          <p:cNvPr id="9" name="Plassholder for innhold 8"/>
          <p:cNvSpPr>
            <a:spLocks noGrp="1"/>
          </p:cNvSpPr>
          <p:nvPr>
            <p:ph idx="1"/>
          </p:nvPr>
        </p:nvSpPr>
        <p:spPr/>
        <p:txBody>
          <a:bodyPr>
            <a:normAutofit/>
          </a:bodyPr>
          <a:lstStyle/>
          <a:p>
            <a:pPr>
              <a:lnSpc>
                <a:spcPct val="250000"/>
              </a:lnSpc>
            </a:pPr>
            <a:r>
              <a:rPr lang="nb-NO" dirty="0" smtClean="0"/>
              <a:t>First trust</a:t>
            </a:r>
          </a:p>
          <a:p>
            <a:pPr>
              <a:lnSpc>
                <a:spcPct val="250000"/>
              </a:lnSpc>
            </a:pPr>
            <a:r>
              <a:rPr lang="nb-NO" dirty="0" err="1" smtClean="0"/>
              <a:t>Synchronous</a:t>
            </a:r>
            <a:endParaRPr lang="nb-NO" dirty="0" smtClean="0"/>
          </a:p>
          <a:p>
            <a:pPr>
              <a:lnSpc>
                <a:spcPct val="250000"/>
              </a:lnSpc>
            </a:pPr>
            <a:r>
              <a:rPr lang="nb-NO" dirty="0" smtClean="0"/>
              <a:t>Connection </a:t>
            </a:r>
            <a:r>
              <a:rPr lang="nb-NO" dirty="0" err="1" smtClean="0"/>
              <a:t>setup</a:t>
            </a:r>
            <a:endParaRPr lang="nb-NO" dirty="0"/>
          </a:p>
        </p:txBody>
      </p:sp>
      <p:sp>
        <p:nvSpPr>
          <p:cNvPr id="7" name="Plassholder for lysbildenummer 6"/>
          <p:cNvSpPr>
            <a:spLocks noGrp="1"/>
          </p:cNvSpPr>
          <p:nvPr>
            <p:ph type="sldNum" sz="quarter" idx="12"/>
          </p:nvPr>
        </p:nvSpPr>
        <p:spPr/>
        <p:txBody>
          <a:bodyPr/>
          <a:lstStyle/>
          <a:p>
            <a:fld id="{9B62A642-5BE4-42F8-9ECB-DDEE0F44F686}" type="slidenum">
              <a:rPr lang="en-GB" smtClean="0"/>
              <a:t>36</a:t>
            </a:fld>
            <a:endParaRPr lang="en-GB"/>
          </a:p>
        </p:txBody>
      </p:sp>
      <p:pic>
        <p:nvPicPr>
          <p:cNvPr id="3074" name="Picture 2" descr="Image result for limi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2680" y="2421534"/>
            <a:ext cx="5203578" cy="2563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512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ctrTitle"/>
          </p:nvPr>
        </p:nvSpPr>
        <p:spPr/>
        <p:txBody>
          <a:bodyPr>
            <a:normAutofit/>
          </a:bodyPr>
          <a:lstStyle/>
          <a:p>
            <a:r>
              <a:rPr lang="nb-NO" sz="5000" dirty="0" smtClean="0"/>
              <a:t>Simple system </a:t>
            </a:r>
            <a:r>
              <a:rPr lang="nb-NO" sz="5000" dirty="0" err="1" smtClean="0"/>
              <a:t>focused</a:t>
            </a:r>
            <a:r>
              <a:rPr lang="nb-NO" sz="5000" dirty="0" smtClean="0"/>
              <a:t> </a:t>
            </a:r>
            <a:r>
              <a:rPr lang="nb-NO" sz="5000" dirty="0" err="1" smtClean="0"/>
              <a:t>on</a:t>
            </a:r>
            <a:r>
              <a:rPr lang="nb-NO" sz="5000" dirty="0" smtClean="0"/>
              <a:t> </a:t>
            </a:r>
            <a:r>
              <a:rPr lang="nb-NO" sz="5000" dirty="0" err="1" smtClean="0"/>
              <a:t>security</a:t>
            </a:r>
            <a:endParaRPr lang="en-GB" sz="5000" dirty="0"/>
          </a:p>
        </p:txBody>
      </p:sp>
      <p:sp>
        <p:nvSpPr>
          <p:cNvPr id="7" name="Plassholder for tekst 6"/>
          <p:cNvSpPr>
            <a:spLocks noGrp="1"/>
          </p:cNvSpPr>
          <p:nvPr>
            <p:ph type="subTitle" idx="1"/>
          </p:nvPr>
        </p:nvSpPr>
        <p:spPr/>
        <p:txBody>
          <a:bodyPr/>
          <a:lstStyle/>
          <a:p>
            <a:r>
              <a:rPr lang="nb-NO" u="sng" dirty="0" err="1" smtClean="0">
                <a:solidFill>
                  <a:srgbClr val="0070C0"/>
                </a:solidFill>
              </a:rPr>
              <a:t>Improves</a:t>
            </a:r>
            <a:r>
              <a:rPr lang="nb-NO" dirty="0" smtClean="0"/>
              <a:t> </a:t>
            </a:r>
            <a:r>
              <a:rPr lang="nb-NO" dirty="0" err="1" smtClean="0"/>
              <a:t>security</a:t>
            </a:r>
            <a:r>
              <a:rPr lang="nb-NO" dirty="0" smtClean="0"/>
              <a:t> and </a:t>
            </a:r>
            <a:r>
              <a:rPr lang="nb-NO" dirty="0" err="1" smtClean="0"/>
              <a:t>ease</a:t>
            </a:r>
            <a:r>
              <a:rPr lang="nb-NO" dirty="0" smtClean="0"/>
              <a:t> </a:t>
            </a:r>
            <a:r>
              <a:rPr lang="nb-NO" dirty="0" err="1" smtClean="0"/>
              <a:t>of</a:t>
            </a:r>
            <a:r>
              <a:rPr lang="nb-NO" dirty="0" smtClean="0"/>
              <a:t> </a:t>
            </a:r>
            <a:r>
              <a:rPr lang="nb-NO" dirty="0" err="1" smtClean="0"/>
              <a:t>use</a:t>
            </a:r>
            <a:r>
              <a:rPr lang="nb-NO" dirty="0" smtClean="0"/>
              <a:t> for e-mail </a:t>
            </a:r>
            <a:r>
              <a:rPr lang="nb-NO" dirty="0" err="1" smtClean="0"/>
              <a:t>attachments</a:t>
            </a:r>
            <a:r>
              <a:rPr lang="nb-NO" dirty="0" smtClean="0"/>
              <a:t>!</a:t>
            </a:r>
            <a:endParaRPr lang="en-GB" dirty="0"/>
          </a:p>
        </p:txBody>
      </p:sp>
    </p:spTree>
    <p:extLst>
      <p:ext uri="{BB962C8B-B14F-4D97-AF65-F5344CB8AC3E}">
        <p14:creationId xmlns:p14="http://schemas.microsoft.com/office/powerpoint/2010/main" val="42353125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References</a:t>
            </a:r>
            <a:endParaRPr lang="en-GB" dirty="0"/>
          </a:p>
        </p:txBody>
      </p:sp>
      <p:sp>
        <p:nvSpPr>
          <p:cNvPr id="3" name="Plassholder for tekst 2"/>
          <p:cNvSpPr>
            <a:spLocks noGrp="1"/>
          </p:cNvSpPr>
          <p:nvPr>
            <p:ph type="body" idx="1"/>
          </p:nvPr>
        </p:nvSpPr>
        <p:spPr/>
        <p:txBody>
          <a:bodyPr/>
          <a:lstStyle/>
          <a:p>
            <a:endParaRPr lang="en-GB"/>
          </a:p>
        </p:txBody>
      </p:sp>
      <p:sp>
        <p:nvSpPr>
          <p:cNvPr id="5" name="Plassholder for lysbildenummer 4"/>
          <p:cNvSpPr>
            <a:spLocks noGrp="1"/>
          </p:cNvSpPr>
          <p:nvPr>
            <p:ph type="sldNum" sz="quarter" idx="12"/>
          </p:nvPr>
        </p:nvSpPr>
        <p:spPr/>
        <p:txBody>
          <a:bodyPr/>
          <a:lstStyle/>
          <a:p>
            <a:fld id="{9B62A642-5BE4-42F8-9ECB-DDEE0F44F686}" type="slidenum">
              <a:rPr lang="en-GB" sz="1600" smtClean="0"/>
              <a:t>38</a:t>
            </a:fld>
            <a:endParaRPr lang="en-GB" sz="1600"/>
          </a:p>
        </p:txBody>
      </p:sp>
    </p:spTree>
    <p:extLst>
      <p:ext uri="{BB962C8B-B14F-4D97-AF65-F5344CB8AC3E}">
        <p14:creationId xmlns:p14="http://schemas.microsoft.com/office/powerpoint/2010/main" val="20285774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idx="4294967295"/>
          </p:nvPr>
        </p:nvSpPr>
        <p:spPr>
          <a:xfrm>
            <a:off x="0" y="715965"/>
            <a:ext cx="12192000" cy="6142036"/>
          </a:xfrm>
          <a:prstGeom prst="rect">
            <a:avLst/>
          </a:prstGeom>
        </p:spPr>
        <p:txBody>
          <a:bodyPr/>
          <a:lstStyle/>
          <a:p>
            <a:pPr marL="285750" lvl="0" indent="-285750" eaLnBrk="0" fontAlgn="base" hangingPunct="0">
              <a:lnSpc>
                <a:spcPct val="100000"/>
              </a:lnSpc>
              <a:spcBef>
                <a:spcPct val="0"/>
              </a:spcBef>
              <a:spcAft>
                <a:spcPct val="0"/>
              </a:spcAft>
            </a:pPr>
            <a:r>
              <a:rPr lang="en-US" altLang="en-US" sz="2200" dirty="0" smtClean="0">
                <a:latin typeface="Arial" panose="020B0604020202020204" pitchFamily="34" charset="0"/>
              </a:rPr>
              <a:t>“</a:t>
            </a:r>
            <a:r>
              <a:rPr lang="en-US" altLang="en-US" sz="2200" dirty="0">
                <a:latin typeface="Arial" panose="020B0604020202020204" pitchFamily="34" charset="0"/>
              </a:rPr>
              <a:t>About Electron | Electron.” Accessed March 26, 2018. </a:t>
            </a:r>
            <a:r>
              <a:rPr lang="en-US" altLang="en-US" sz="2200" dirty="0">
                <a:latin typeface="Arial" panose="020B0604020202020204" pitchFamily="34" charset="0"/>
                <a:hlinkClick r:id="rId3"/>
              </a:rPr>
              <a:t>/docs/tutorial/about</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err="1">
                <a:latin typeface="Arial" panose="020B0604020202020204" pitchFamily="34" charset="0"/>
              </a:rPr>
              <a:t>Alfarez</a:t>
            </a:r>
            <a:r>
              <a:rPr lang="en-US" altLang="en-US" sz="2200" dirty="0">
                <a:latin typeface="Arial" panose="020B0604020202020204" pitchFamily="34" charset="0"/>
              </a:rPr>
              <a:t>, Abdul-Rahman. “The PGP Trust Model - Semantic Scholar.” Accessed March 26, 2018. </a:t>
            </a:r>
            <a:r>
              <a:rPr lang="en-US" altLang="en-US" sz="2200" dirty="0">
                <a:latin typeface="Arial" panose="020B0604020202020204" pitchFamily="34" charset="0"/>
                <a:hlinkClick r:id="rId4"/>
              </a:rPr>
              <a:t>/paper/The-PGP-Trust-Model-Abdul-Rahman/e9aa5d8032c1d925ea6a02dd3be93f42e831c965</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Ball, Chris. </a:t>
            </a:r>
            <a:r>
              <a:rPr lang="en-US" altLang="en-US" sz="2200" i="1" dirty="0">
                <a:latin typeface="Arial" panose="020B0604020202020204" pitchFamily="34" charset="0"/>
              </a:rPr>
              <a:t>Serverless-Webrtc: A Demo of Using WebRTC with No Signaling Server</a:t>
            </a:r>
            <a:r>
              <a:rPr lang="en-US" altLang="en-US" sz="2200" dirty="0">
                <a:latin typeface="Arial" panose="020B0604020202020204" pitchFamily="34" charset="0"/>
              </a:rPr>
              <a:t>. JavaScript, 2018. </a:t>
            </a:r>
            <a:r>
              <a:rPr lang="en-US" altLang="en-US" sz="2200" dirty="0">
                <a:latin typeface="Arial" panose="020B0604020202020204" pitchFamily="34" charset="0"/>
                <a:hlinkClick r:id="rId5"/>
              </a:rPr>
              <a:t>https://github.com/cjb/serverless-webrtc</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err="1">
                <a:latin typeface="Arial" panose="020B0604020202020204" pitchFamily="34" charset="0"/>
              </a:rPr>
              <a:t>Bergkvist</a:t>
            </a:r>
            <a:r>
              <a:rPr lang="en-US" altLang="en-US" sz="2200" dirty="0">
                <a:latin typeface="Arial" panose="020B0604020202020204" pitchFamily="34" charset="0"/>
              </a:rPr>
              <a:t>, Adam, Daniel C. Burnett, Cullen Jennings, </a:t>
            </a:r>
            <a:r>
              <a:rPr lang="en-US" altLang="en-US" sz="2200" dirty="0" err="1">
                <a:latin typeface="Arial" panose="020B0604020202020204" pitchFamily="34" charset="0"/>
              </a:rPr>
              <a:t>Anant</a:t>
            </a:r>
            <a:r>
              <a:rPr lang="en-US" altLang="en-US" sz="2200" dirty="0">
                <a:latin typeface="Arial" panose="020B0604020202020204" pitchFamily="34" charset="0"/>
              </a:rPr>
              <a:t> Narayanan, Bernard </a:t>
            </a:r>
            <a:r>
              <a:rPr lang="en-US" altLang="en-US" sz="2200" dirty="0" err="1">
                <a:latin typeface="Arial" panose="020B0604020202020204" pitchFamily="34" charset="0"/>
              </a:rPr>
              <a:t>Aboba</a:t>
            </a:r>
            <a:r>
              <a:rPr lang="en-US" altLang="en-US" sz="2200" dirty="0">
                <a:latin typeface="Arial" panose="020B0604020202020204" pitchFamily="34" charset="0"/>
              </a:rPr>
              <a:t>, and Taylor </a:t>
            </a:r>
            <a:r>
              <a:rPr lang="en-US" altLang="en-US" sz="2200" dirty="0" err="1">
                <a:latin typeface="Arial" panose="020B0604020202020204" pitchFamily="34" charset="0"/>
              </a:rPr>
              <a:t>Brandstetter</a:t>
            </a:r>
            <a:r>
              <a:rPr lang="en-US" altLang="en-US" sz="2200" dirty="0">
                <a:latin typeface="Arial" panose="020B0604020202020204" pitchFamily="34" charset="0"/>
              </a:rPr>
              <a:t>. “WebRTC 1.0: Real-Time Communication Between Browsers.” Accessed March 26, 2018. </a:t>
            </a:r>
            <a:r>
              <a:rPr lang="en-US" altLang="en-US" sz="2200" dirty="0">
                <a:latin typeface="Arial" panose="020B0604020202020204" pitchFamily="34" charset="0"/>
                <a:hlinkClick r:id="rId6"/>
              </a:rPr>
              <a:t>https://www.w3.org/TR/webrtc/</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Camarillo, Gonzalo, Oscar Novo, and Simon </a:t>
            </a:r>
            <a:r>
              <a:rPr lang="en-US" altLang="en-US" sz="2200" dirty="0" err="1">
                <a:latin typeface="Arial" panose="020B0604020202020204" pitchFamily="34" charset="0"/>
              </a:rPr>
              <a:t>Perreault</a:t>
            </a:r>
            <a:r>
              <a:rPr lang="en-US" altLang="en-US" sz="2200" dirty="0">
                <a:latin typeface="Arial" panose="020B0604020202020204" pitchFamily="34" charset="0"/>
              </a:rPr>
              <a:t>. “Traversal Using Relays around NAT (TURN) Extension for IPv6.” Accessed March 26, 2018. </a:t>
            </a:r>
            <a:r>
              <a:rPr lang="en-US" altLang="en-US" sz="2200" dirty="0">
                <a:latin typeface="Arial" panose="020B0604020202020204" pitchFamily="34" charset="0"/>
                <a:hlinkClick r:id="rId7"/>
              </a:rPr>
              <a:t>https://tools.ietf.org/html/rfc6156</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“Chrome | WebRTC.” Accessed March 26, 2018. </a:t>
            </a:r>
            <a:r>
              <a:rPr lang="en-US" altLang="en-US" sz="2200" dirty="0">
                <a:latin typeface="Arial" panose="020B0604020202020204" pitchFamily="34" charset="0"/>
                <a:hlinkClick r:id="rId8"/>
              </a:rPr>
              <a:t>https://webrtc.org/web-apis/chrome/</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“Chrome V8.” Google Developers. Accessed March 26, 2018. </a:t>
            </a:r>
            <a:r>
              <a:rPr lang="en-US" altLang="en-US" sz="2200" dirty="0">
                <a:latin typeface="Arial" panose="020B0604020202020204" pitchFamily="34" charset="0"/>
                <a:hlinkClick r:id="rId9"/>
              </a:rPr>
              <a:t>https://developers.google.com/v8/</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contributors, Mark Otto, Jacob Thornton, and Bootstrap. “Bootstrap.” Accessed March 26, 2018. </a:t>
            </a:r>
            <a:r>
              <a:rPr lang="en-US" altLang="en-US" sz="2200" dirty="0">
                <a:latin typeface="Arial" panose="020B0604020202020204" pitchFamily="34" charset="0"/>
                <a:hlinkClick r:id="rId10"/>
              </a:rPr>
              <a:t>https://getbootstrap.com</a:t>
            </a:r>
            <a:r>
              <a:rPr lang="en-US" altLang="en-US" sz="2200" dirty="0" smtClean="0">
                <a:latin typeface="Arial" panose="020B0604020202020204" pitchFamily="34" charset="0"/>
                <a:hlinkClick r:id="rId10"/>
              </a:rPr>
              <a:t>/</a:t>
            </a:r>
            <a:r>
              <a:rPr lang="en-US" altLang="en-US" sz="2200" dirty="0" smtClean="0">
                <a:latin typeface="Arial" panose="020B0604020202020204" pitchFamily="34" charset="0"/>
              </a:rPr>
              <a:t>.</a:t>
            </a:r>
          </a:p>
          <a:p>
            <a:pPr marL="285750" indent="-285750" eaLnBrk="0" fontAlgn="base" hangingPunct="0">
              <a:lnSpc>
                <a:spcPct val="100000"/>
              </a:lnSpc>
              <a:spcBef>
                <a:spcPct val="0"/>
              </a:spcBef>
              <a:spcAft>
                <a:spcPct val="0"/>
              </a:spcAft>
            </a:pPr>
            <a:r>
              <a:rPr lang="en-US" altLang="en-US" sz="2200" dirty="0">
                <a:latin typeface="Arial" panose="020B0604020202020204" pitchFamily="34" charset="0"/>
                <a:cs typeface="Arial" panose="020B0604020202020204" pitchFamily="34" charset="0"/>
              </a:rPr>
              <a:t>Zimmermann, Philip R. </a:t>
            </a:r>
            <a:r>
              <a:rPr lang="en-US" altLang="en-US" sz="2200" i="1" dirty="0">
                <a:latin typeface="Arial" panose="020B0604020202020204" pitchFamily="34" charset="0"/>
                <a:cs typeface="Arial" panose="020B0604020202020204" pitchFamily="34" charset="0"/>
              </a:rPr>
              <a:t>The Official PGP User’s Guide</a:t>
            </a:r>
            <a:r>
              <a:rPr lang="en-US" altLang="en-US" sz="2200" dirty="0">
                <a:latin typeface="Arial" panose="020B0604020202020204" pitchFamily="34" charset="0"/>
                <a:cs typeface="Arial" panose="020B0604020202020204" pitchFamily="34" charset="0"/>
              </a:rPr>
              <a:t>. Cambridge, MA, USA: MIT Press, 1995</a:t>
            </a:r>
            <a:r>
              <a:rPr lang="en-US" altLang="en-US" sz="2200" dirty="0" smtClean="0">
                <a:latin typeface="Arial" panose="020B0604020202020204" pitchFamily="34" charset="0"/>
                <a:cs typeface="Arial" panose="020B0604020202020204" pitchFamily="34" charset="0"/>
              </a:rPr>
              <a:t>.</a:t>
            </a:r>
            <a:endParaRPr lang="en-US" altLang="en-US" sz="2200" dirty="0">
              <a:latin typeface="Arial" panose="020B0604020202020204" pitchFamily="34" charset="0"/>
            </a:endParaRPr>
          </a:p>
          <a:p>
            <a:pPr marL="0" indent="0">
              <a:lnSpc>
                <a:spcPct val="100000"/>
              </a:lnSpc>
              <a:buNone/>
            </a:pPr>
            <a:endParaRPr lang="en-GB" sz="2200" dirty="0" smtClean="0">
              <a:hlinkClick r:id="rId11"/>
            </a:endParaRPr>
          </a:p>
        </p:txBody>
      </p:sp>
      <p:sp>
        <p:nvSpPr>
          <p:cNvPr id="4" name="TekstSylinder 3"/>
          <p:cNvSpPr txBox="1"/>
          <p:nvPr/>
        </p:nvSpPr>
        <p:spPr>
          <a:xfrm>
            <a:off x="11639006" y="6519447"/>
            <a:ext cx="552994" cy="338554"/>
          </a:xfrm>
          <a:prstGeom prst="rect">
            <a:avLst/>
          </a:prstGeom>
          <a:noFill/>
        </p:spPr>
        <p:txBody>
          <a:bodyPr wrap="square" rtlCol="0">
            <a:spAutoFit/>
          </a:bodyPr>
          <a:lstStyle/>
          <a:p>
            <a:pPr algn="r"/>
            <a:fld id="{BFC90D71-EC7D-42E4-917C-B4AF88C4C8A1}" type="slidenum">
              <a:rPr lang="nb-NO" sz="1600" smtClean="0"/>
              <a:t>39</a:t>
            </a:fld>
            <a:endParaRPr lang="en-GB" sz="2800" dirty="0"/>
          </a:p>
        </p:txBody>
      </p:sp>
    </p:spTree>
    <p:extLst>
      <p:ext uri="{BB962C8B-B14F-4D97-AF65-F5344CB8AC3E}">
        <p14:creationId xmlns:p14="http://schemas.microsoft.com/office/powerpoint/2010/main" val="3571575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Use</a:t>
            </a:r>
            <a:r>
              <a:rPr lang="nb-NO" dirty="0" smtClean="0"/>
              <a:t> cases</a:t>
            </a:r>
            <a:endParaRPr lang="en-GB" dirty="0"/>
          </a:p>
        </p:txBody>
      </p:sp>
      <p:sp>
        <p:nvSpPr>
          <p:cNvPr id="3" name="Plassholder for innhold 2"/>
          <p:cNvSpPr>
            <a:spLocks noGrp="1"/>
          </p:cNvSpPr>
          <p:nvPr>
            <p:ph idx="1"/>
          </p:nvPr>
        </p:nvSpPr>
        <p:spPr/>
        <p:txBody>
          <a:bodyPr>
            <a:normAutofit fontScale="92500" lnSpcReduction="10000"/>
          </a:bodyPr>
          <a:lstStyle/>
          <a:p>
            <a:r>
              <a:rPr lang="nb-NO" u="sng" dirty="0" err="1" smtClean="0">
                <a:solidFill>
                  <a:srgbClr val="0070C0"/>
                </a:solidFill>
              </a:rPr>
              <a:t>Secure</a:t>
            </a:r>
            <a:r>
              <a:rPr lang="nb-NO" dirty="0" smtClean="0"/>
              <a:t> </a:t>
            </a:r>
            <a:r>
              <a:rPr lang="nb-NO" dirty="0"/>
              <a:t>file transfer</a:t>
            </a:r>
          </a:p>
          <a:p>
            <a:pPr lvl="1"/>
            <a:r>
              <a:rPr lang="nb-NO" dirty="0" smtClean="0"/>
              <a:t>Setup </a:t>
            </a:r>
            <a:r>
              <a:rPr lang="nb-NO" dirty="0"/>
              <a:t>in </a:t>
            </a:r>
            <a:r>
              <a:rPr lang="nb-NO" dirty="0" smtClean="0"/>
              <a:t>person</a:t>
            </a:r>
          </a:p>
          <a:p>
            <a:pPr lvl="1"/>
            <a:r>
              <a:rPr lang="nb-NO" dirty="0" err="1" smtClean="0"/>
              <a:t>Slightly</a:t>
            </a:r>
            <a:r>
              <a:rPr lang="nb-NO" dirty="0" smtClean="0"/>
              <a:t> </a:t>
            </a:r>
            <a:r>
              <a:rPr lang="nb-NO" dirty="0" err="1" smtClean="0"/>
              <a:t>inconvenient</a:t>
            </a:r>
            <a:endParaRPr lang="nb-NO" dirty="0" smtClean="0"/>
          </a:p>
          <a:p>
            <a:pPr lvl="1"/>
            <a:r>
              <a:rPr lang="nb-NO" dirty="0" smtClean="0"/>
              <a:t>Security </a:t>
            </a:r>
            <a:r>
              <a:rPr lang="nb-NO" dirty="0" err="1" smtClean="0"/>
              <a:t>comparable</a:t>
            </a:r>
            <a:r>
              <a:rPr lang="nb-NO" dirty="0" smtClean="0"/>
              <a:t> to PGP</a:t>
            </a:r>
            <a:endParaRPr lang="nb-NO" dirty="0"/>
          </a:p>
          <a:p>
            <a:r>
              <a:rPr lang="nb-NO" dirty="0" err="1" smtClean="0"/>
              <a:t>Easy</a:t>
            </a:r>
            <a:r>
              <a:rPr lang="nb-NO" dirty="0" smtClean="0"/>
              <a:t> </a:t>
            </a:r>
            <a:r>
              <a:rPr lang="nb-NO" dirty="0" err="1" smtClean="0"/>
              <a:t>way</a:t>
            </a:r>
            <a:r>
              <a:rPr lang="nb-NO" dirty="0" smtClean="0"/>
              <a:t> to transfer files</a:t>
            </a:r>
          </a:p>
          <a:p>
            <a:pPr lvl="1"/>
            <a:r>
              <a:rPr lang="nb-NO" dirty="0" smtClean="0"/>
              <a:t>Setup over </a:t>
            </a:r>
            <a:r>
              <a:rPr lang="nb-NO" dirty="0" err="1" smtClean="0"/>
              <a:t>internet</a:t>
            </a:r>
            <a:endParaRPr lang="nb-NO" dirty="0" smtClean="0"/>
          </a:p>
          <a:p>
            <a:pPr lvl="1"/>
            <a:r>
              <a:rPr lang="nb-NO" u="sng" dirty="0" err="1" smtClean="0">
                <a:solidFill>
                  <a:srgbClr val="0070C0"/>
                </a:solidFill>
              </a:rPr>
              <a:t>Convenient</a:t>
            </a:r>
            <a:endParaRPr lang="nb-NO" u="sng" dirty="0" smtClean="0">
              <a:solidFill>
                <a:srgbClr val="0070C0"/>
              </a:solidFill>
            </a:endParaRPr>
          </a:p>
          <a:p>
            <a:pPr lvl="1"/>
            <a:r>
              <a:rPr lang="nb-NO" dirty="0" err="1" smtClean="0"/>
              <a:t>Reasonably</a:t>
            </a:r>
            <a:r>
              <a:rPr lang="nb-NO" dirty="0" smtClean="0"/>
              <a:t> </a:t>
            </a:r>
            <a:r>
              <a:rPr lang="nb-NO" dirty="0" err="1" smtClean="0"/>
              <a:t>secure</a:t>
            </a:r>
            <a:endParaRPr lang="nb-NO" dirty="0" smtClean="0"/>
          </a:p>
          <a:p>
            <a:r>
              <a:rPr lang="nb-NO" dirty="0" err="1" smtClean="0"/>
              <a:t>Compliant</a:t>
            </a:r>
            <a:r>
              <a:rPr lang="nb-NO" dirty="0" smtClean="0"/>
              <a:t> </a:t>
            </a:r>
            <a:r>
              <a:rPr lang="nb-NO" dirty="0" err="1"/>
              <a:t>with</a:t>
            </a:r>
            <a:r>
              <a:rPr lang="nb-NO" dirty="0"/>
              <a:t> </a:t>
            </a:r>
            <a:r>
              <a:rPr lang="nb-NO" dirty="0" err="1"/>
              <a:t>new</a:t>
            </a:r>
            <a:r>
              <a:rPr lang="nb-NO" dirty="0"/>
              <a:t> </a:t>
            </a:r>
            <a:r>
              <a:rPr lang="nb-NO" dirty="0" err="1" smtClean="0"/>
              <a:t>regulations</a:t>
            </a:r>
            <a:endParaRPr lang="nb-NO" dirty="0"/>
          </a:p>
          <a:p>
            <a:pPr lvl="1"/>
            <a:r>
              <a:rPr lang="nb-NO" dirty="0" err="1" smtClean="0"/>
              <a:t>Privacy</a:t>
            </a:r>
            <a:r>
              <a:rPr lang="nb-NO" dirty="0" smtClean="0"/>
              <a:t> &amp; Data </a:t>
            </a:r>
            <a:r>
              <a:rPr lang="nb-NO" dirty="0" err="1" smtClean="0"/>
              <a:t>control</a:t>
            </a:r>
            <a:endParaRPr lang="nb-NO" dirty="0" smtClean="0"/>
          </a:p>
          <a:p>
            <a:pPr lvl="1"/>
            <a:r>
              <a:rPr lang="nb-NO" i="1" dirty="0" smtClean="0"/>
              <a:t>GDPR</a:t>
            </a:r>
            <a:r>
              <a:rPr lang="nb-NO" dirty="0" smtClean="0"/>
              <a:t> </a:t>
            </a:r>
            <a:r>
              <a:rPr lang="nb-NO" dirty="0"/>
              <a:t>(</a:t>
            </a:r>
            <a:r>
              <a:rPr lang="nb-NO" dirty="0" smtClean="0"/>
              <a:t>EU) / </a:t>
            </a:r>
            <a:r>
              <a:rPr lang="nb-NO" i="1" dirty="0" smtClean="0"/>
              <a:t>SP </a:t>
            </a:r>
            <a:r>
              <a:rPr lang="nb-NO" i="1" dirty="0"/>
              <a:t>800-171</a:t>
            </a:r>
            <a:r>
              <a:rPr lang="nb-NO" dirty="0"/>
              <a:t> (US/World</a:t>
            </a:r>
            <a:r>
              <a:rPr lang="nb-NO" dirty="0" smtClean="0"/>
              <a:t>)</a:t>
            </a:r>
          </a:p>
          <a:p>
            <a:pPr lvl="1"/>
            <a:r>
              <a:rPr lang="nb-NO" dirty="0" smtClean="0"/>
              <a:t>Direct transfer – </a:t>
            </a:r>
            <a:r>
              <a:rPr lang="nb-NO" u="sng" dirty="0" smtClean="0">
                <a:solidFill>
                  <a:srgbClr val="0070C0"/>
                </a:solidFill>
              </a:rPr>
              <a:t>No </a:t>
            </a:r>
            <a:r>
              <a:rPr lang="nb-NO" u="sng" dirty="0" err="1" smtClean="0">
                <a:solidFill>
                  <a:srgbClr val="0070C0"/>
                </a:solidFill>
              </a:rPr>
              <a:t>storage</a:t>
            </a:r>
            <a:r>
              <a:rPr lang="nb-NO" u="sng" dirty="0" smtClean="0">
                <a:solidFill>
                  <a:srgbClr val="0070C0"/>
                </a:solidFill>
              </a:rPr>
              <a:t> in </a:t>
            </a:r>
            <a:r>
              <a:rPr lang="nb-NO" u="sng" dirty="0" err="1" smtClean="0">
                <a:solidFill>
                  <a:srgbClr val="0070C0"/>
                </a:solidFill>
              </a:rPr>
              <a:t>transit</a:t>
            </a:r>
            <a:endParaRPr lang="nb-NO" u="sng" dirty="0" smtClean="0">
              <a:solidFill>
                <a:srgbClr val="0070C0"/>
              </a:solidFill>
            </a:endParaRPr>
          </a:p>
        </p:txBody>
      </p:sp>
      <p:sp>
        <p:nvSpPr>
          <p:cNvPr id="5" name="Plassholder for lysbildenummer 4"/>
          <p:cNvSpPr>
            <a:spLocks noGrp="1"/>
          </p:cNvSpPr>
          <p:nvPr>
            <p:ph type="sldNum" sz="quarter" idx="12"/>
          </p:nvPr>
        </p:nvSpPr>
        <p:spPr/>
        <p:txBody>
          <a:bodyPr/>
          <a:lstStyle/>
          <a:p>
            <a:fld id="{9B62A642-5BE4-42F8-9ECB-DDEE0F44F686}" type="slidenum">
              <a:rPr lang="en-GB" sz="1600" smtClean="0"/>
              <a:t>4</a:t>
            </a:fld>
            <a:endParaRPr lang="en-GB" sz="1600"/>
          </a:p>
        </p:txBody>
      </p:sp>
      <p:pic>
        <p:nvPicPr>
          <p:cNvPr id="6" name="Picture 2" descr="Image result for secure send">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0262" y="2794265"/>
            <a:ext cx="2061938" cy="1350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0838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ssholder for innhold 2"/>
          <p:cNvSpPr txBox="1">
            <a:spLocks/>
          </p:cNvSpPr>
          <p:nvPr/>
        </p:nvSpPr>
        <p:spPr>
          <a:xfrm>
            <a:off x="0" y="715965"/>
            <a:ext cx="12192000" cy="61420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eaLnBrk="0" fontAlgn="base" hangingPunct="0">
              <a:lnSpc>
                <a:spcPct val="100000"/>
              </a:lnSpc>
              <a:spcBef>
                <a:spcPct val="0"/>
              </a:spcBef>
              <a:spcAft>
                <a:spcPct val="0"/>
              </a:spcAft>
            </a:pPr>
            <a:r>
              <a:rPr lang="en-US" altLang="en-US" sz="2200" dirty="0" smtClean="0">
                <a:latin typeface="Arial" panose="020B0604020202020204" pitchFamily="34" charset="0"/>
              </a:rPr>
              <a:t>Douceur</a:t>
            </a:r>
            <a:r>
              <a:rPr lang="en-US" altLang="en-US" sz="2200" dirty="0">
                <a:latin typeface="Arial" panose="020B0604020202020204" pitchFamily="34" charset="0"/>
              </a:rPr>
              <a:t>, John R. “The Sybil Attack.” In </a:t>
            </a:r>
            <a:r>
              <a:rPr lang="en-US" altLang="en-US" sz="2200" i="1" dirty="0">
                <a:latin typeface="Arial" panose="020B0604020202020204" pitchFamily="34" charset="0"/>
              </a:rPr>
              <a:t>Peer-to-Peer Systems</a:t>
            </a:r>
            <a:r>
              <a:rPr lang="en-US" altLang="en-US" sz="2200" dirty="0">
                <a:latin typeface="Arial" panose="020B0604020202020204" pitchFamily="34" charset="0"/>
              </a:rPr>
              <a:t>, 251–60. Lecture Notes in Computer Science. Springer, Berlin, Heidelberg, 2002. </a:t>
            </a:r>
            <a:r>
              <a:rPr lang="en-US" altLang="en-US" sz="2200" dirty="0">
                <a:latin typeface="Arial" panose="020B0604020202020204" pitchFamily="34" charset="0"/>
                <a:hlinkClick r:id="rId3"/>
              </a:rPr>
              <a:t>https://doi.org/10.1007/3-540-45748-8_24</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“Firefox Test Pilot - Send.” Accessed March 24, 2018. </a:t>
            </a:r>
            <a:r>
              <a:rPr lang="en-US" altLang="en-US" sz="2200" dirty="0">
                <a:latin typeface="Arial" panose="020B0604020202020204" pitchFamily="34" charset="0"/>
                <a:hlinkClick r:id="rId4"/>
              </a:rPr>
              <a:t>https://testpilot.firefox.com/experiments/send/</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Handley, Mark, Colin Perkins, and Van Jacobson. “SDP: Session Description Protocol.” Accessed March 26, 2018. </a:t>
            </a:r>
            <a:r>
              <a:rPr lang="en-US" altLang="en-US" sz="2200" dirty="0">
                <a:latin typeface="Arial" panose="020B0604020202020204" pitchFamily="34" charset="0"/>
                <a:hlinkClick r:id="rId5"/>
              </a:rPr>
              <a:t>https://tools.ietf.org/html/rfc4566</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Holmberg, Hans-Christer. “Web Real-Time Data Transport.” Helsinki </a:t>
            </a:r>
            <a:r>
              <a:rPr lang="en-US" altLang="en-US" sz="2200" dirty="0" err="1">
                <a:latin typeface="Arial" panose="020B0604020202020204" pitchFamily="34" charset="0"/>
              </a:rPr>
              <a:t>Metropolia</a:t>
            </a:r>
            <a:r>
              <a:rPr lang="en-US" altLang="en-US" sz="2200" dirty="0">
                <a:latin typeface="Arial" panose="020B0604020202020204" pitchFamily="34" charset="0"/>
              </a:rPr>
              <a:t> University of Applied Sciences, 2015. </a:t>
            </a:r>
            <a:r>
              <a:rPr lang="en-US" altLang="en-US" sz="2200" dirty="0">
                <a:latin typeface="Arial" panose="020B0604020202020204" pitchFamily="34" charset="0"/>
                <a:hlinkClick r:id="rId6"/>
              </a:rPr>
              <a:t>https://www.theseus.fi/bitstream/handle/10024/94759/FinalThesis_hanschrh_final.pdf?sequence=1&amp;isAllowed=y</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“How PGP Works.” Introduction to Cryptography, 1999 1990. </a:t>
            </a:r>
            <a:r>
              <a:rPr lang="en-US" altLang="en-US" sz="2200" dirty="0">
                <a:latin typeface="Arial" panose="020B0604020202020204" pitchFamily="34" charset="0"/>
                <a:hlinkClick r:id="rId7"/>
              </a:rPr>
              <a:t>https://users.ece.cmu.edu/~adrian/630-f04/PGP-intro.html</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“I2P-Bote.” Accessed March 24, 2018. </a:t>
            </a:r>
            <a:r>
              <a:rPr lang="en-US" altLang="en-US" sz="2200" dirty="0">
                <a:latin typeface="Arial" panose="020B0604020202020204" pitchFamily="34" charset="0"/>
                <a:hlinkClick r:id="rId8"/>
              </a:rPr>
              <a:t>https://i2pbote.xyz/</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“I2P-Bote Introduction and Tutorial | </a:t>
            </a:r>
            <a:r>
              <a:rPr lang="en-US" altLang="en-US" sz="2200" dirty="0" err="1">
                <a:latin typeface="Arial" panose="020B0604020202020204" pitchFamily="34" charset="0"/>
              </a:rPr>
              <a:t>Darknet</a:t>
            </a:r>
            <a:r>
              <a:rPr lang="en-US" altLang="en-US" sz="2200" dirty="0">
                <a:latin typeface="Arial" panose="020B0604020202020204" pitchFamily="34" charset="0"/>
              </a:rPr>
              <a:t> Email.” The Tin Hat. Accessed March 24, 2018. </a:t>
            </a:r>
            <a:r>
              <a:rPr lang="en-US" altLang="en-US" sz="2200" dirty="0">
                <a:latin typeface="Arial" panose="020B0604020202020204" pitchFamily="34" charset="0"/>
                <a:hlinkClick r:id="rId9"/>
              </a:rPr>
              <a:t>https://thetinhat.com/tutorials/messaging/i2pbote.html</a:t>
            </a:r>
            <a:r>
              <a:rPr lang="en-US" altLang="en-US" sz="2200" dirty="0" smtClean="0">
                <a:latin typeface="Arial" panose="020B0604020202020204" pitchFamily="34" charset="0"/>
              </a:rPr>
              <a:t>.</a:t>
            </a:r>
          </a:p>
          <a:p>
            <a:pPr marL="285750" indent="-285750" eaLnBrk="0" fontAlgn="base" hangingPunct="0">
              <a:lnSpc>
                <a:spcPct val="100000"/>
              </a:lnSpc>
              <a:spcBef>
                <a:spcPct val="0"/>
              </a:spcBef>
              <a:spcAft>
                <a:spcPct val="0"/>
              </a:spcAft>
            </a:pPr>
            <a:r>
              <a:rPr lang="en-US" altLang="en-US" sz="2000" dirty="0">
                <a:latin typeface="Arial" panose="020B0604020202020204" pitchFamily="34" charset="0"/>
              </a:rPr>
              <a:t>WHITTEN, ALMA, and J D TYGAR. “A Usability Evaluation of PGP 5.0,” </a:t>
            </a:r>
            <a:r>
              <a:rPr lang="en-US" altLang="en-US" sz="2000" dirty="0" err="1">
                <a:latin typeface="Arial" panose="020B0604020202020204" pitchFamily="34" charset="0"/>
              </a:rPr>
              <a:t>n.d.</a:t>
            </a:r>
            <a:r>
              <a:rPr lang="en-US" altLang="en-US" sz="2000" dirty="0">
                <a:latin typeface="Arial" panose="020B0604020202020204" pitchFamily="34" charset="0"/>
              </a:rPr>
              <a:t>, 24. </a:t>
            </a:r>
            <a:r>
              <a:rPr lang="en-US" altLang="en-US" sz="2000" dirty="0">
                <a:latin typeface="Arial" panose="020B0604020202020204" pitchFamily="34" charset="0"/>
                <a:hlinkClick r:id="rId10"/>
              </a:rPr>
              <a:t>https://people.eecs.berkeley.edu/~tygar/papers/Why_Johnny_Cant_Encrypt/OReilly.pdf</a:t>
            </a:r>
            <a:r>
              <a:rPr lang="en-US" altLang="en-US" sz="2000" dirty="0">
                <a:latin typeface="Arial" panose="020B0604020202020204" pitchFamily="34" charset="0"/>
              </a:rPr>
              <a:t>.</a:t>
            </a:r>
          </a:p>
          <a:p>
            <a:pPr marL="285750" lvl="0" indent="-285750" eaLnBrk="0" fontAlgn="base" hangingPunct="0">
              <a:lnSpc>
                <a:spcPct val="100000"/>
              </a:lnSpc>
              <a:spcBef>
                <a:spcPct val="0"/>
              </a:spcBef>
              <a:spcAft>
                <a:spcPct val="0"/>
              </a:spcAft>
            </a:pPr>
            <a:endParaRPr lang="en-US" altLang="en-US" sz="2200" dirty="0">
              <a:latin typeface="Arial" panose="020B0604020202020204" pitchFamily="34" charset="0"/>
            </a:endParaRPr>
          </a:p>
        </p:txBody>
      </p:sp>
      <p:sp>
        <p:nvSpPr>
          <p:cNvPr id="4" name="TekstSylinder 3"/>
          <p:cNvSpPr txBox="1"/>
          <p:nvPr/>
        </p:nvSpPr>
        <p:spPr>
          <a:xfrm>
            <a:off x="11639006" y="6519446"/>
            <a:ext cx="552994" cy="338554"/>
          </a:xfrm>
          <a:prstGeom prst="rect">
            <a:avLst/>
          </a:prstGeom>
          <a:noFill/>
        </p:spPr>
        <p:txBody>
          <a:bodyPr wrap="square" rtlCol="0">
            <a:spAutoFit/>
          </a:bodyPr>
          <a:lstStyle/>
          <a:p>
            <a:pPr algn="r"/>
            <a:fld id="{BFC90D71-EC7D-42E4-917C-B4AF88C4C8A1}" type="slidenum">
              <a:rPr lang="nb-NO" sz="1600" smtClean="0"/>
              <a:t>40</a:t>
            </a:fld>
            <a:endParaRPr lang="en-GB" sz="1600" dirty="0"/>
          </a:p>
        </p:txBody>
      </p:sp>
    </p:spTree>
    <p:extLst>
      <p:ext uri="{BB962C8B-B14F-4D97-AF65-F5344CB8AC3E}">
        <p14:creationId xmlns:p14="http://schemas.microsoft.com/office/powerpoint/2010/main" val="35391497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Sylinder 3"/>
          <p:cNvSpPr txBox="1"/>
          <p:nvPr/>
        </p:nvSpPr>
        <p:spPr>
          <a:xfrm>
            <a:off x="11639006" y="6519446"/>
            <a:ext cx="552994" cy="338554"/>
          </a:xfrm>
          <a:prstGeom prst="rect">
            <a:avLst/>
          </a:prstGeom>
          <a:noFill/>
        </p:spPr>
        <p:txBody>
          <a:bodyPr wrap="square" rtlCol="0">
            <a:spAutoFit/>
          </a:bodyPr>
          <a:lstStyle/>
          <a:p>
            <a:pPr algn="r"/>
            <a:fld id="{BFC90D71-EC7D-42E4-917C-B4AF88C4C8A1}" type="slidenum">
              <a:rPr lang="nb-NO" sz="1600" smtClean="0"/>
              <a:t>41</a:t>
            </a:fld>
            <a:endParaRPr lang="en-GB" sz="1600" dirty="0"/>
          </a:p>
        </p:txBody>
      </p:sp>
      <p:sp>
        <p:nvSpPr>
          <p:cNvPr id="5" name="Plassholder for innhold 2"/>
          <p:cNvSpPr txBox="1">
            <a:spLocks/>
          </p:cNvSpPr>
          <p:nvPr/>
        </p:nvSpPr>
        <p:spPr>
          <a:xfrm>
            <a:off x="0" y="715965"/>
            <a:ext cx="12192000" cy="61420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Ibáñez, L. D., E. </a:t>
            </a:r>
            <a:r>
              <a:rPr lang="en-US" altLang="en-US" sz="2200" dirty="0" err="1">
                <a:latin typeface="Arial" panose="020B0604020202020204" pitchFamily="34" charset="0"/>
              </a:rPr>
              <a:t>Simperl</a:t>
            </a:r>
            <a:r>
              <a:rPr lang="en-US" altLang="en-US" sz="2200" dirty="0">
                <a:latin typeface="Arial" panose="020B0604020202020204" pitchFamily="34" charset="0"/>
              </a:rPr>
              <a:t>, F. </a:t>
            </a:r>
            <a:r>
              <a:rPr lang="en-US" altLang="en-US" sz="2200" dirty="0" err="1">
                <a:latin typeface="Arial" panose="020B0604020202020204" pitchFamily="34" charset="0"/>
              </a:rPr>
              <a:t>Gandon</a:t>
            </a:r>
            <a:r>
              <a:rPr lang="en-US" altLang="en-US" sz="2200" dirty="0">
                <a:latin typeface="Arial" panose="020B0604020202020204" pitchFamily="34" charset="0"/>
              </a:rPr>
              <a:t>, and H. Story. “</a:t>
            </a:r>
            <a:r>
              <a:rPr lang="en-US" altLang="en-US" sz="2200" dirty="0" err="1">
                <a:latin typeface="Arial" panose="020B0604020202020204" pitchFamily="34" charset="0"/>
              </a:rPr>
              <a:t>Redecentralizing</a:t>
            </a:r>
            <a:r>
              <a:rPr lang="en-US" altLang="en-US" sz="2200" dirty="0">
                <a:latin typeface="Arial" panose="020B0604020202020204" pitchFamily="34" charset="0"/>
              </a:rPr>
              <a:t> the Web with Distributed Ledgers.” </a:t>
            </a:r>
            <a:r>
              <a:rPr lang="en-US" altLang="en-US" sz="2200" i="1" dirty="0">
                <a:latin typeface="Arial" panose="020B0604020202020204" pitchFamily="34" charset="0"/>
              </a:rPr>
              <a:t>IEEE Intelligent Systems</a:t>
            </a:r>
            <a:r>
              <a:rPr lang="en-US" altLang="en-US" sz="2200" dirty="0">
                <a:latin typeface="Arial" panose="020B0604020202020204" pitchFamily="34" charset="0"/>
              </a:rPr>
              <a:t> 32, no. 1 (January 2017): 92–95. </a:t>
            </a:r>
            <a:r>
              <a:rPr lang="en-US" altLang="en-US" sz="2200" dirty="0">
                <a:latin typeface="Arial" panose="020B0604020202020204" pitchFamily="34" charset="0"/>
                <a:hlinkClick r:id="rId3"/>
              </a:rPr>
              <a:t>https://doi.org/10.1109/MIS.2017.18</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“Index | </a:t>
            </a:r>
            <a:r>
              <a:rPr lang="en-US" altLang="en-US" sz="2200" dirty="0" err="1">
                <a:latin typeface="Arial" panose="020B0604020202020204" pitchFamily="34" charset="0"/>
              </a:rPr>
              <a:t>Node.Js</a:t>
            </a:r>
            <a:r>
              <a:rPr lang="en-US" altLang="en-US" sz="2200" dirty="0">
                <a:latin typeface="Arial" panose="020B0604020202020204" pitchFamily="34" charset="0"/>
              </a:rPr>
              <a:t> v7.10.1 Documentation.” Accessed March 26, 2018. </a:t>
            </a:r>
            <a:r>
              <a:rPr lang="en-US" altLang="en-US" sz="2200" dirty="0">
                <a:latin typeface="Arial" panose="020B0604020202020204" pitchFamily="34" charset="0"/>
                <a:hlinkClick r:id="rId4"/>
              </a:rPr>
              <a:t>https://nodejs.org/docs/latest-v7.x/api/</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err="1">
                <a:latin typeface="Arial" panose="020B0604020202020204" pitchFamily="34" charset="0"/>
              </a:rPr>
              <a:t>Ivov</a:t>
            </a:r>
            <a:r>
              <a:rPr lang="en-US" altLang="en-US" sz="2200" dirty="0">
                <a:latin typeface="Arial" panose="020B0604020202020204" pitchFamily="34" charset="0"/>
              </a:rPr>
              <a:t>, Emil, Peter Saint-Andre, Eric Rescorla, and Justin </a:t>
            </a:r>
            <a:r>
              <a:rPr lang="en-US" altLang="en-US" sz="2200" dirty="0" err="1">
                <a:latin typeface="Arial" panose="020B0604020202020204" pitchFamily="34" charset="0"/>
              </a:rPr>
              <a:t>Uberti</a:t>
            </a:r>
            <a:r>
              <a:rPr lang="en-US" altLang="en-US" sz="2200" dirty="0">
                <a:latin typeface="Arial" panose="020B0604020202020204" pitchFamily="34" charset="0"/>
              </a:rPr>
              <a:t>. “Trickle ICE: Incremental Provisioning of Candidates for the Interactive Connectivity Establishment (ICE) Protocol.” Accessed March 26, 2018. </a:t>
            </a:r>
            <a:r>
              <a:rPr lang="en-US" altLang="en-US" sz="2200" dirty="0">
                <a:latin typeface="Arial" panose="020B0604020202020204" pitchFamily="34" charset="0"/>
                <a:hlinkClick r:id="rId5"/>
              </a:rPr>
              <a:t>https://tools.ietf.org/html/draft-ietf-ice-trickle-17</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err="1">
                <a:latin typeface="Arial" panose="020B0604020202020204" pitchFamily="34" charset="0"/>
              </a:rPr>
              <a:t>Jesup</a:t>
            </a:r>
            <a:r>
              <a:rPr lang="en-US" altLang="en-US" sz="2200" dirty="0">
                <a:latin typeface="Arial" panose="020B0604020202020204" pitchFamily="34" charset="0"/>
              </a:rPr>
              <a:t>, </a:t>
            </a:r>
            <a:r>
              <a:rPr lang="en-US" altLang="en-US" sz="2200" dirty="0" err="1">
                <a:latin typeface="Arial" panose="020B0604020202020204" pitchFamily="34" charset="0"/>
              </a:rPr>
              <a:t>Randell</a:t>
            </a:r>
            <a:r>
              <a:rPr lang="en-US" altLang="en-US" sz="2200" dirty="0">
                <a:latin typeface="Arial" panose="020B0604020202020204" pitchFamily="34" charset="0"/>
              </a:rPr>
              <a:t>, and Salvatore Loreto. “WebRTC Data Channels.” Accessed March 26, 2018. </a:t>
            </a:r>
            <a:r>
              <a:rPr lang="en-US" altLang="en-US" sz="2200" dirty="0">
                <a:latin typeface="Arial" panose="020B0604020202020204" pitchFamily="34" charset="0"/>
                <a:hlinkClick r:id="rId6"/>
              </a:rPr>
              <a:t>https://tools.ietf.org/html/draft-ietf-rtcweb-data-channel-13</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err="1">
                <a:latin typeface="Arial" panose="020B0604020202020204" pitchFamily="34" charset="0"/>
              </a:rPr>
              <a:t>Jøsang</a:t>
            </a:r>
            <a:r>
              <a:rPr lang="en-US" altLang="en-US" sz="2200" dirty="0">
                <a:latin typeface="Arial" panose="020B0604020202020204" pitchFamily="34" charset="0"/>
              </a:rPr>
              <a:t>, </a:t>
            </a:r>
            <a:r>
              <a:rPr lang="en-US" altLang="en-US" sz="2200" dirty="0" err="1">
                <a:latin typeface="Arial" panose="020B0604020202020204" pitchFamily="34" charset="0"/>
              </a:rPr>
              <a:t>Audun</a:t>
            </a:r>
            <a:r>
              <a:rPr lang="en-US" altLang="en-US" sz="2200" dirty="0">
                <a:latin typeface="Arial" panose="020B0604020202020204" pitchFamily="34" charset="0"/>
              </a:rPr>
              <a:t>, </a:t>
            </a:r>
            <a:r>
              <a:rPr lang="en-US" altLang="en-US" sz="2200" dirty="0" err="1">
                <a:latin typeface="Arial" panose="020B0604020202020204" pitchFamily="34" charset="0"/>
              </a:rPr>
              <a:t>Roslan</a:t>
            </a:r>
            <a:r>
              <a:rPr lang="en-US" altLang="en-US" sz="2200" dirty="0">
                <a:latin typeface="Arial" panose="020B0604020202020204" pitchFamily="34" charset="0"/>
              </a:rPr>
              <a:t> Ismail, and Colin Boyd. “A Survey of Trust and Reputation Systems for Online Service Provision.” </a:t>
            </a:r>
            <a:r>
              <a:rPr lang="en-US" altLang="en-US" sz="2200" i="1" dirty="0">
                <a:latin typeface="Arial" panose="020B0604020202020204" pitchFamily="34" charset="0"/>
              </a:rPr>
              <a:t>Decision Support Systems</a:t>
            </a:r>
            <a:r>
              <a:rPr lang="en-US" altLang="en-US" sz="2200" dirty="0">
                <a:latin typeface="Arial" panose="020B0604020202020204" pitchFamily="34" charset="0"/>
              </a:rPr>
              <a:t> 43, no. 2 (March 2007): 618–44. </a:t>
            </a:r>
            <a:r>
              <a:rPr lang="en-US" altLang="en-US" sz="2200" dirty="0">
                <a:latin typeface="Arial" panose="020B0604020202020204" pitchFamily="34" charset="0"/>
                <a:hlinkClick r:id="rId7"/>
              </a:rPr>
              <a:t>https://doi.org/10.1016/j.dss.2005.05.019</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err="1">
                <a:latin typeface="Arial" panose="020B0604020202020204" pitchFamily="34" charset="0"/>
              </a:rPr>
              <a:t>Jøsang</a:t>
            </a:r>
            <a:r>
              <a:rPr lang="en-US" altLang="en-US" sz="2200" dirty="0">
                <a:latin typeface="Arial" panose="020B0604020202020204" pitchFamily="34" charset="0"/>
              </a:rPr>
              <a:t>, </a:t>
            </a:r>
            <a:r>
              <a:rPr lang="en-US" altLang="en-US" sz="2200" dirty="0" err="1">
                <a:latin typeface="Arial" panose="020B0604020202020204" pitchFamily="34" charset="0"/>
              </a:rPr>
              <a:t>Audun</a:t>
            </a:r>
            <a:r>
              <a:rPr lang="en-US" altLang="en-US" sz="2200" dirty="0">
                <a:latin typeface="Arial" panose="020B0604020202020204" pitchFamily="34" charset="0"/>
              </a:rPr>
              <a:t>, and Simon Pope. “Semantic Constraints for Trust Transitivity.” </a:t>
            </a:r>
            <a:r>
              <a:rPr lang="en-US" altLang="en-US" sz="2200" i="1" dirty="0">
                <a:latin typeface="Arial" panose="020B0604020202020204" pitchFamily="34" charset="0"/>
              </a:rPr>
              <a:t>Second Asia-Pacific Conference on Conceptual Modelling (APCCM2005</a:t>
            </a:r>
            <a:r>
              <a:rPr lang="en-US" altLang="en-US" sz="2200" dirty="0">
                <a:latin typeface="Arial" panose="020B0604020202020204" pitchFamily="34" charset="0"/>
              </a:rPr>
              <a:t> Vol. 43 (</a:t>
            </a:r>
            <a:r>
              <a:rPr lang="en-US" altLang="en-US" sz="2200" dirty="0" err="1">
                <a:latin typeface="Arial" panose="020B0604020202020204" pitchFamily="34" charset="0"/>
              </a:rPr>
              <a:t>n.d.</a:t>
            </a:r>
            <a:r>
              <a:rPr lang="en-US" altLang="en-US" sz="2200" dirty="0">
                <a:latin typeface="Arial" panose="020B0604020202020204" pitchFamily="34" charset="0"/>
              </a:rPr>
              <a:t>): 10</a:t>
            </a:r>
            <a:r>
              <a:rPr lang="en-US" altLang="en-US" sz="2200" dirty="0" smtClean="0">
                <a:latin typeface="Arial" panose="020B0604020202020204" pitchFamily="34" charset="0"/>
              </a:rPr>
              <a:t>.</a:t>
            </a:r>
          </a:p>
          <a:p>
            <a:pPr marL="285750" indent="-285750" eaLnBrk="0" fontAlgn="base" hangingPunct="0">
              <a:lnSpc>
                <a:spcPct val="100000"/>
              </a:lnSpc>
              <a:spcBef>
                <a:spcPct val="0"/>
              </a:spcBef>
              <a:spcAft>
                <a:spcPct val="0"/>
              </a:spcAft>
            </a:pPr>
            <a:r>
              <a:rPr lang="en-US" altLang="en-US" sz="2200" dirty="0">
                <a:latin typeface="Arial" panose="020B0604020202020204" pitchFamily="34" charset="0"/>
              </a:rPr>
              <a:t>Watson, Mark. “Web Cryptography API.” Accessed March 26, 2018. </a:t>
            </a:r>
            <a:r>
              <a:rPr lang="en-US" altLang="en-US" sz="2200" dirty="0">
                <a:latin typeface="Arial" panose="020B0604020202020204" pitchFamily="34" charset="0"/>
                <a:hlinkClick r:id="rId8"/>
              </a:rPr>
              <a:t>https://www.w3.org/TR/WebCryptoAPI</a:t>
            </a:r>
            <a:r>
              <a:rPr lang="en-US" altLang="en-US" sz="2200" dirty="0" smtClean="0">
                <a:latin typeface="Arial" panose="020B0604020202020204" pitchFamily="34" charset="0"/>
                <a:hlinkClick r:id="rId8"/>
              </a:rPr>
              <a:t>/</a:t>
            </a:r>
            <a:r>
              <a:rPr lang="en-US" altLang="en-US" sz="2200" dirty="0" smtClean="0">
                <a:latin typeface="Arial" panose="020B0604020202020204" pitchFamily="34" charset="0"/>
              </a:rPr>
              <a:t>.</a:t>
            </a:r>
          </a:p>
          <a:p>
            <a:pPr marL="285750" indent="-285750" eaLnBrk="0" fontAlgn="base" hangingPunct="0">
              <a:lnSpc>
                <a:spcPct val="100000"/>
              </a:lnSpc>
              <a:spcBef>
                <a:spcPct val="0"/>
              </a:spcBef>
              <a:spcAft>
                <a:spcPct val="0"/>
              </a:spcAft>
            </a:pPr>
            <a:r>
              <a:rPr lang="en-US" altLang="en-US" sz="2200" dirty="0">
                <a:latin typeface="Arial" panose="020B0604020202020204" pitchFamily="34" charset="0"/>
              </a:rPr>
              <a:t>jquery.org, jQuery Foundation-. “JQuery.” Accessed March 26, 2018. </a:t>
            </a:r>
            <a:r>
              <a:rPr lang="en-US" altLang="en-US" sz="2200" dirty="0">
                <a:latin typeface="Arial" panose="020B0604020202020204" pitchFamily="34" charset="0"/>
                <a:hlinkClick r:id="rId9"/>
              </a:rPr>
              <a:t>https://jquery.com/</a:t>
            </a:r>
            <a:r>
              <a:rPr lang="en-US" altLang="en-US" sz="2200" dirty="0">
                <a:latin typeface="Arial" panose="020B0604020202020204" pitchFamily="34" charset="0"/>
              </a:rPr>
              <a:t>.</a:t>
            </a:r>
          </a:p>
          <a:p>
            <a:pPr marL="0" indent="0" eaLnBrk="0" fontAlgn="base" hangingPunct="0">
              <a:lnSpc>
                <a:spcPct val="100000"/>
              </a:lnSpc>
              <a:spcBef>
                <a:spcPct val="0"/>
              </a:spcBef>
              <a:spcAft>
                <a:spcPct val="0"/>
              </a:spcAft>
              <a:buNone/>
            </a:pPr>
            <a:endParaRPr lang="en-US" altLang="en-US" sz="2200" dirty="0">
              <a:latin typeface="Arial" panose="020B0604020202020204" pitchFamily="34" charset="0"/>
            </a:endParaRPr>
          </a:p>
          <a:p>
            <a:pPr marL="285750" lvl="0" indent="-285750" eaLnBrk="0" fontAlgn="base" hangingPunct="0">
              <a:lnSpc>
                <a:spcPct val="100000"/>
              </a:lnSpc>
              <a:spcBef>
                <a:spcPct val="0"/>
              </a:spcBef>
              <a:spcAft>
                <a:spcPct val="0"/>
              </a:spcAft>
            </a:pPr>
            <a:endParaRPr lang="en-US" altLang="en-US" sz="2200" dirty="0">
              <a:latin typeface="Arial" panose="020B0604020202020204" pitchFamily="34" charset="0"/>
            </a:endParaRPr>
          </a:p>
        </p:txBody>
      </p:sp>
    </p:spTree>
    <p:extLst>
      <p:ext uri="{BB962C8B-B14F-4D97-AF65-F5344CB8AC3E}">
        <p14:creationId xmlns:p14="http://schemas.microsoft.com/office/powerpoint/2010/main" val="4906238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Sylinder 3"/>
          <p:cNvSpPr txBox="1"/>
          <p:nvPr/>
        </p:nvSpPr>
        <p:spPr>
          <a:xfrm>
            <a:off x="11639006" y="6519446"/>
            <a:ext cx="552994" cy="338554"/>
          </a:xfrm>
          <a:prstGeom prst="rect">
            <a:avLst/>
          </a:prstGeom>
          <a:noFill/>
        </p:spPr>
        <p:txBody>
          <a:bodyPr wrap="square" rtlCol="0">
            <a:spAutoFit/>
          </a:bodyPr>
          <a:lstStyle/>
          <a:p>
            <a:pPr algn="r"/>
            <a:fld id="{BFC90D71-EC7D-42E4-917C-B4AF88C4C8A1}" type="slidenum">
              <a:rPr lang="nb-NO" sz="1600" smtClean="0"/>
              <a:t>42</a:t>
            </a:fld>
            <a:endParaRPr lang="en-GB" sz="1600" dirty="0"/>
          </a:p>
        </p:txBody>
      </p:sp>
      <p:sp>
        <p:nvSpPr>
          <p:cNvPr id="6" name="Plassholder for innhold 2"/>
          <p:cNvSpPr txBox="1">
            <a:spLocks/>
          </p:cNvSpPr>
          <p:nvPr/>
        </p:nvSpPr>
        <p:spPr>
          <a:xfrm>
            <a:off x="0" y="731519"/>
            <a:ext cx="12192000" cy="61264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eaLnBrk="0" fontAlgn="base" hangingPunct="0">
              <a:lnSpc>
                <a:spcPct val="100000"/>
              </a:lnSpc>
              <a:spcBef>
                <a:spcPct val="0"/>
              </a:spcBef>
              <a:spcAft>
                <a:spcPct val="0"/>
              </a:spcAft>
            </a:pPr>
            <a:r>
              <a:rPr lang="en-US" altLang="en-US" sz="2200" dirty="0" err="1" smtClean="0">
                <a:latin typeface="Arial" panose="020B0604020202020204" pitchFamily="34" charset="0"/>
              </a:rPr>
              <a:t>Kiesel</a:t>
            </a:r>
            <a:r>
              <a:rPr lang="en-US" altLang="en-US" sz="2200" dirty="0">
                <a:latin typeface="Arial" panose="020B0604020202020204" pitchFamily="34" charset="0"/>
              </a:rPr>
              <a:t>, Joseph. “GDPR Compliance: Summary &amp; Requirements You Need to Know.” </a:t>
            </a:r>
            <a:r>
              <a:rPr lang="en-US" altLang="en-US" sz="2200" i="1" dirty="0">
                <a:latin typeface="Arial" panose="020B0604020202020204" pitchFamily="34" charset="0"/>
              </a:rPr>
              <a:t>Linford &amp; Company LLP</a:t>
            </a:r>
            <a:r>
              <a:rPr lang="en-US" altLang="en-US" sz="2200" dirty="0">
                <a:latin typeface="Arial" panose="020B0604020202020204" pitchFamily="34" charset="0"/>
              </a:rPr>
              <a:t> (blog), July 5, 2017. </a:t>
            </a:r>
            <a:r>
              <a:rPr lang="en-US" altLang="en-US" sz="2200" dirty="0">
                <a:latin typeface="Arial" panose="020B0604020202020204" pitchFamily="34" charset="0"/>
                <a:hlinkClick r:id="rId3"/>
              </a:rPr>
              <a:t>https://linfordco.com/blog/gdpr-compliance-requirements/</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err="1">
                <a:latin typeface="Arial" panose="020B0604020202020204" pitchFamily="34" charset="0"/>
              </a:rPr>
              <a:t>Kimmett</a:t>
            </a:r>
            <a:r>
              <a:rPr lang="en-US" altLang="en-US" sz="2200" dirty="0">
                <a:latin typeface="Arial" panose="020B0604020202020204" pitchFamily="34" charset="0"/>
              </a:rPr>
              <a:t>, Taylor. </a:t>
            </a:r>
            <a:r>
              <a:rPr lang="en-US" altLang="en-US" sz="2200" i="1" dirty="0" err="1">
                <a:latin typeface="Arial" panose="020B0604020202020204" pitchFamily="34" charset="0"/>
              </a:rPr>
              <a:t>Rtc-Pubnub-Fileshare</a:t>
            </a:r>
            <a:r>
              <a:rPr lang="en-US" altLang="en-US" sz="2200" i="1" dirty="0">
                <a:latin typeface="Arial" panose="020B0604020202020204" pitchFamily="34" charset="0"/>
              </a:rPr>
              <a:t>: A File Sharing Demo Built Using </a:t>
            </a:r>
            <a:r>
              <a:rPr lang="en-US" altLang="en-US" sz="2200" i="1" dirty="0" err="1">
                <a:latin typeface="Arial" panose="020B0604020202020204" pitchFamily="34" charset="0"/>
              </a:rPr>
              <a:t>PubNub</a:t>
            </a:r>
            <a:r>
              <a:rPr lang="en-US" altLang="en-US" sz="2200" i="1" dirty="0">
                <a:latin typeface="Arial" panose="020B0604020202020204" pitchFamily="34" charset="0"/>
              </a:rPr>
              <a:t> and WebRTC</a:t>
            </a:r>
            <a:r>
              <a:rPr lang="en-US" altLang="en-US" sz="2200" dirty="0">
                <a:latin typeface="Arial" panose="020B0604020202020204" pitchFamily="34" charset="0"/>
              </a:rPr>
              <a:t>. CSS, 2016. </a:t>
            </a:r>
            <a:r>
              <a:rPr lang="en-US" altLang="en-US" sz="2200" dirty="0">
                <a:latin typeface="Arial" panose="020B0604020202020204" pitchFamily="34" charset="0"/>
                <a:hlinkClick r:id="rId4"/>
              </a:rPr>
              <a:t>https://github.com/tskimmett/rtc-pubnub-fileshare</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Li, Li, Wu Chou, </a:t>
            </a:r>
            <a:r>
              <a:rPr lang="en-US" altLang="en-US" sz="2200" dirty="0" err="1">
                <a:latin typeface="Arial" panose="020B0604020202020204" pitchFamily="34" charset="0"/>
              </a:rPr>
              <a:t>Zhihong</a:t>
            </a:r>
            <a:r>
              <a:rPr lang="en-US" altLang="en-US" sz="2200" dirty="0">
                <a:latin typeface="Arial" panose="020B0604020202020204" pitchFamily="34" charset="0"/>
              </a:rPr>
              <a:t> </a:t>
            </a:r>
            <a:r>
              <a:rPr lang="en-US" altLang="en-US" sz="2200" dirty="0" err="1">
                <a:latin typeface="Arial" panose="020B0604020202020204" pitchFamily="34" charset="0"/>
              </a:rPr>
              <a:t>Qiu</a:t>
            </a:r>
            <a:r>
              <a:rPr lang="en-US" altLang="en-US" sz="2200" dirty="0">
                <a:latin typeface="Arial" panose="020B0604020202020204" pitchFamily="34" charset="0"/>
              </a:rPr>
              <a:t>, and Tao </a:t>
            </a:r>
            <a:r>
              <a:rPr lang="en-US" altLang="en-US" sz="2200" dirty="0" err="1">
                <a:latin typeface="Arial" panose="020B0604020202020204" pitchFamily="34" charset="0"/>
              </a:rPr>
              <a:t>Cai</a:t>
            </a:r>
            <a:r>
              <a:rPr lang="en-US" altLang="en-US" sz="2200" dirty="0">
                <a:latin typeface="Arial" panose="020B0604020202020204" pitchFamily="34" charset="0"/>
              </a:rPr>
              <a:t>. “Who Is Calling Which Page on the Web?” </a:t>
            </a:r>
            <a:r>
              <a:rPr lang="en-US" altLang="en-US" sz="2200" i="1" dirty="0">
                <a:latin typeface="Arial" panose="020B0604020202020204" pitchFamily="34" charset="0"/>
              </a:rPr>
              <a:t>IEEE Internet Computing</a:t>
            </a:r>
            <a:r>
              <a:rPr lang="en-US" altLang="en-US" sz="2200" dirty="0">
                <a:latin typeface="Arial" panose="020B0604020202020204" pitchFamily="34" charset="0"/>
              </a:rPr>
              <a:t> 18, no. 6 (November 2014): 26–33. </a:t>
            </a:r>
            <a:r>
              <a:rPr lang="en-US" altLang="en-US" sz="2200" dirty="0">
                <a:latin typeface="Arial" panose="020B0604020202020204" pitchFamily="34" charset="0"/>
                <a:hlinkClick r:id="rId5"/>
              </a:rPr>
              <a:t>https://doi.org/10.1109/MIC.2014.105</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err="1">
                <a:latin typeface="Arial" panose="020B0604020202020204" pitchFamily="34" charset="0"/>
              </a:rPr>
              <a:t>Perrichon</a:t>
            </a:r>
            <a:r>
              <a:rPr lang="en-US" altLang="en-US" sz="2200" dirty="0">
                <a:latin typeface="Arial" panose="020B0604020202020204" pitchFamily="34" charset="0"/>
              </a:rPr>
              <a:t>, Samuel. </a:t>
            </a:r>
            <a:r>
              <a:rPr lang="en-US" altLang="en-US" sz="2200" i="1" dirty="0">
                <a:latin typeface="Arial" panose="020B0604020202020204" pitchFamily="34" charset="0"/>
              </a:rPr>
              <a:t>Electron-Prompt: Electron Helper to Prompt for a String Value</a:t>
            </a:r>
            <a:r>
              <a:rPr lang="en-US" altLang="en-US" sz="2200" dirty="0">
                <a:latin typeface="Arial" panose="020B0604020202020204" pitchFamily="34" charset="0"/>
              </a:rPr>
              <a:t>. JavaScript, 2018. </a:t>
            </a:r>
            <a:r>
              <a:rPr lang="en-US" altLang="en-US" sz="2200" dirty="0">
                <a:latin typeface="Arial" panose="020B0604020202020204" pitchFamily="34" charset="0"/>
                <a:hlinkClick r:id="rId6"/>
              </a:rPr>
              <a:t>https://github.com/sperrichon/electron-prompt</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Regulation (EU) 2016/679 of the European Parliament and of the Council of 27 April 2016 on the protection of natural persons with regard to the processing of personal data and on the free movement of such data, and repealing Directive 95/46/EC (General Data Protection </a:t>
            </a:r>
            <a:r>
              <a:rPr lang="en-US" altLang="en-US" sz="2200" dirty="0" smtClean="0">
                <a:latin typeface="Arial" panose="020B0604020202020204" pitchFamily="34" charset="0"/>
              </a:rPr>
              <a:t>Regulation), Pub</a:t>
            </a:r>
            <a:r>
              <a:rPr lang="en-US" altLang="en-US" sz="2200" dirty="0">
                <a:latin typeface="Arial" panose="020B0604020202020204" pitchFamily="34" charset="0"/>
              </a:rPr>
              <a:t>. L. No. 32016R0679, 119 OJ L (2016). </a:t>
            </a:r>
            <a:r>
              <a:rPr lang="en-US" altLang="en-US" sz="2200" dirty="0" smtClean="0">
                <a:latin typeface="Arial" panose="020B0604020202020204" pitchFamily="34" charset="0"/>
                <a:hlinkClick r:id="rId7"/>
              </a:rPr>
              <a:t>http</a:t>
            </a:r>
            <a:r>
              <a:rPr lang="en-US" altLang="en-US" sz="2200" dirty="0">
                <a:latin typeface="Arial" panose="020B0604020202020204" pitchFamily="34" charset="0"/>
                <a:hlinkClick r:id="rId7"/>
              </a:rPr>
              <a:t>://data.europa.eu/eli/reg/2016/679/oj/eng</a:t>
            </a:r>
            <a:r>
              <a:rPr lang="en-US" altLang="en-US" sz="2200" dirty="0">
                <a:latin typeface="Arial" panose="020B0604020202020204" pitchFamily="34" charset="0"/>
              </a:rPr>
              <a:t>.</a:t>
            </a:r>
          </a:p>
          <a:p>
            <a:pPr marL="285750" indent="-285750" eaLnBrk="0" fontAlgn="base" hangingPunct="0">
              <a:lnSpc>
                <a:spcPct val="100000"/>
              </a:lnSpc>
              <a:spcBef>
                <a:spcPct val="0"/>
              </a:spcBef>
              <a:spcAft>
                <a:spcPct val="0"/>
              </a:spcAft>
            </a:pPr>
            <a:r>
              <a:rPr lang="en-US" altLang="en-US" sz="2200" dirty="0">
                <a:latin typeface="Arial" panose="020B0604020202020204" pitchFamily="34" charset="0"/>
              </a:rPr>
              <a:t>Sheng, Steve, Levi Broderick, and Colleen Alison </a:t>
            </a:r>
            <a:r>
              <a:rPr lang="en-US" altLang="en-US" sz="2200" dirty="0" err="1">
                <a:latin typeface="Arial" panose="020B0604020202020204" pitchFamily="34" charset="0"/>
              </a:rPr>
              <a:t>Koranda</a:t>
            </a:r>
            <a:r>
              <a:rPr lang="en-US" altLang="en-US" sz="2200" dirty="0">
                <a:latin typeface="Arial" panose="020B0604020202020204" pitchFamily="34" charset="0"/>
              </a:rPr>
              <a:t>. “Why Johnny Still Can’t Encrypt: Evaluating the Usability of Email Encryption Software,” </a:t>
            </a:r>
            <a:r>
              <a:rPr lang="en-US" altLang="en-US" sz="2200" dirty="0" smtClean="0">
                <a:latin typeface="Arial" panose="020B0604020202020204" pitchFamily="34" charset="0"/>
                <a:hlinkClick r:id="rId8"/>
              </a:rPr>
              <a:t>http</a:t>
            </a:r>
            <a:r>
              <a:rPr lang="en-US" altLang="en-US" sz="2200" dirty="0">
                <a:latin typeface="Arial" panose="020B0604020202020204" pitchFamily="34" charset="0"/>
                <a:hlinkClick r:id="rId8"/>
              </a:rPr>
              <a:t>://www.chariotsfire.com/pub/sheng-poster_abstract.pdf</a:t>
            </a:r>
            <a:r>
              <a:rPr lang="en-US" altLang="en-US" sz="2200" dirty="0">
                <a:latin typeface="Arial" panose="020B0604020202020204" pitchFamily="34" charset="0"/>
              </a:rPr>
              <a:t>.</a:t>
            </a:r>
          </a:p>
          <a:p>
            <a:pPr eaLnBrk="0" fontAlgn="base" hangingPunct="0">
              <a:lnSpc>
                <a:spcPct val="100000"/>
              </a:lnSpc>
              <a:spcBef>
                <a:spcPct val="0"/>
              </a:spcBef>
              <a:spcAft>
                <a:spcPct val="0"/>
              </a:spcAft>
            </a:pPr>
            <a:r>
              <a:rPr lang="en-US" altLang="en-US" sz="2200" dirty="0" err="1">
                <a:solidFill>
                  <a:srgbClr val="007998"/>
                </a:solidFill>
                <a:latin typeface="Arial" panose="020B0604020202020204" pitchFamily="34" charset="0"/>
                <a:cs typeface="Arial" panose="020B0604020202020204" pitchFamily="34" charset="0"/>
                <a:hlinkClick r:id="rId9"/>
              </a:rPr>
              <a:t>Efail</a:t>
            </a:r>
            <a:r>
              <a:rPr lang="en-US" altLang="en-US" sz="2200" dirty="0">
                <a:solidFill>
                  <a:srgbClr val="007998"/>
                </a:solidFill>
                <a:latin typeface="Arial" panose="020B0604020202020204" pitchFamily="34" charset="0"/>
                <a:cs typeface="Arial" panose="020B0604020202020204" pitchFamily="34" charset="0"/>
                <a:hlinkClick r:id="rId9"/>
              </a:rPr>
              <a:t>: Breaking S/MIME and </a:t>
            </a:r>
            <a:r>
              <a:rPr lang="en-US" altLang="en-US" sz="2200" dirty="0" err="1">
                <a:solidFill>
                  <a:srgbClr val="007998"/>
                </a:solidFill>
                <a:latin typeface="Arial" panose="020B0604020202020204" pitchFamily="34" charset="0"/>
                <a:cs typeface="Arial" panose="020B0604020202020204" pitchFamily="34" charset="0"/>
                <a:hlinkClick r:id="rId9"/>
              </a:rPr>
              <a:t>OpenPGP</a:t>
            </a:r>
            <a:r>
              <a:rPr lang="en-US" altLang="en-US" sz="2200" dirty="0">
                <a:solidFill>
                  <a:srgbClr val="007998"/>
                </a:solidFill>
                <a:latin typeface="Arial" panose="020B0604020202020204" pitchFamily="34" charset="0"/>
                <a:cs typeface="Arial" panose="020B0604020202020204" pitchFamily="34" charset="0"/>
                <a:hlinkClick r:id="rId9"/>
              </a:rPr>
              <a:t> Email Encryption using Exfiltration </a:t>
            </a:r>
            <a:r>
              <a:rPr lang="en-US" altLang="en-US" sz="2200" dirty="0" smtClean="0">
                <a:solidFill>
                  <a:srgbClr val="007998"/>
                </a:solidFill>
                <a:latin typeface="Arial" panose="020B0604020202020204" pitchFamily="34" charset="0"/>
                <a:cs typeface="Arial" panose="020B0604020202020204" pitchFamily="34" charset="0"/>
                <a:hlinkClick r:id="rId9"/>
              </a:rPr>
              <a:t>Channels</a:t>
            </a:r>
            <a:r>
              <a:rPr lang="en-US" altLang="en-US" sz="2200" dirty="0" smtClean="0">
                <a:solidFill>
                  <a:srgbClr val="007998"/>
                </a:solidFill>
                <a:latin typeface="Arial" panose="020B0604020202020204" pitchFamily="34" charset="0"/>
                <a:cs typeface="Arial" panose="020B0604020202020204" pitchFamily="34" charset="0"/>
              </a:rPr>
              <a:t>,</a:t>
            </a:r>
            <a:r>
              <a:rPr lang="en-US" altLang="en-US" sz="1800" dirty="0" smtClean="0"/>
              <a:t> </a:t>
            </a:r>
            <a:r>
              <a:rPr lang="en-US" altLang="en-US" sz="2200" i="1" dirty="0" smtClean="0">
                <a:latin typeface="Arial" panose="020B0604020202020204" pitchFamily="34" charset="0"/>
                <a:cs typeface="Arial" panose="020B0604020202020204" pitchFamily="34" charset="0"/>
              </a:rPr>
              <a:t>Damian</a:t>
            </a:r>
            <a:r>
              <a:rPr lang="en-US" altLang="en-US" sz="2200" i="1" dirty="0" smtClean="0">
                <a:solidFill>
                  <a:srgbClr val="787878"/>
                </a:solidFill>
                <a:latin typeface="Arial" panose="020B0604020202020204" pitchFamily="34" charset="0"/>
                <a:cs typeface="Arial" panose="020B0604020202020204" pitchFamily="34" charset="0"/>
              </a:rPr>
              <a:t> </a:t>
            </a:r>
            <a:r>
              <a:rPr lang="en-US" altLang="en-US" sz="2200" i="1" dirty="0" err="1">
                <a:latin typeface="Arial" panose="020B0604020202020204" pitchFamily="34" charset="0"/>
                <a:cs typeface="Arial" panose="020B0604020202020204" pitchFamily="34" charset="0"/>
              </a:rPr>
              <a:t>Poddebniak</a:t>
            </a:r>
            <a:r>
              <a:rPr lang="en-US" altLang="en-US" sz="2200" i="1" dirty="0" smtClean="0">
                <a:latin typeface="Arial" panose="020B0604020202020204" pitchFamily="34" charset="0"/>
                <a:cs typeface="Arial" panose="020B0604020202020204" pitchFamily="34" charset="0"/>
              </a:rPr>
              <a:t>, et. Al., 27th </a:t>
            </a:r>
            <a:r>
              <a:rPr lang="en-US" altLang="en-US" sz="2200" i="1" dirty="0">
                <a:latin typeface="Arial" panose="020B0604020202020204" pitchFamily="34" charset="0"/>
                <a:cs typeface="Arial" panose="020B0604020202020204" pitchFamily="34" charset="0"/>
              </a:rPr>
              <a:t>USENIX Security Symposium</a:t>
            </a:r>
            <a:r>
              <a:rPr lang="en-US" altLang="en-US" sz="2200" dirty="0">
                <a:latin typeface="Arial" panose="020B0604020202020204" pitchFamily="34" charset="0"/>
                <a:cs typeface="Arial" panose="020B0604020202020204" pitchFamily="34" charset="0"/>
              </a:rPr>
              <a:t>, Baltimore, August 2018. </a:t>
            </a:r>
          </a:p>
          <a:p>
            <a:pPr marL="285750" lvl="0" indent="-285750" eaLnBrk="0" fontAlgn="base" hangingPunct="0">
              <a:lnSpc>
                <a:spcPct val="100000"/>
              </a:lnSpc>
              <a:spcBef>
                <a:spcPct val="0"/>
              </a:spcBef>
              <a:spcAft>
                <a:spcPct val="0"/>
              </a:spcAft>
            </a:pPr>
            <a:endParaRPr lang="en-US" altLang="en-US" sz="2200" dirty="0" smtClean="0">
              <a:latin typeface="Arial" panose="020B0604020202020204" pitchFamily="34" charset="0"/>
            </a:endParaRPr>
          </a:p>
          <a:p>
            <a:pPr marL="285750" lvl="0" indent="-285750" eaLnBrk="0" fontAlgn="base" hangingPunct="0">
              <a:lnSpc>
                <a:spcPct val="100000"/>
              </a:lnSpc>
              <a:spcBef>
                <a:spcPct val="0"/>
              </a:spcBef>
              <a:spcAft>
                <a:spcPct val="0"/>
              </a:spcAft>
            </a:pPr>
            <a:endParaRPr lang="en-US" altLang="en-US" sz="2200" dirty="0">
              <a:latin typeface="Arial" panose="020B0604020202020204" pitchFamily="34" charset="0"/>
            </a:endParaRPr>
          </a:p>
        </p:txBody>
      </p:sp>
    </p:spTree>
    <p:extLst>
      <p:ext uri="{BB962C8B-B14F-4D97-AF65-F5344CB8AC3E}">
        <p14:creationId xmlns:p14="http://schemas.microsoft.com/office/powerpoint/2010/main" val="29772078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innhold 2"/>
          <p:cNvSpPr txBox="1">
            <a:spLocks/>
          </p:cNvSpPr>
          <p:nvPr/>
        </p:nvSpPr>
        <p:spPr>
          <a:xfrm>
            <a:off x="0" y="715965"/>
            <a:ext cx="12192000" cy="61420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eaLnBrk="0" fontAlgn="base" hangingPunct="0">
              <a:lnSpc>
                <a:spcPct val="100000"/>
              </a:lnSpc>
              <a:spcBef>
                <a:spcPct val="0"/>
              </a:spcBef>
              <a:spcAft>
                <a:spcPct val="0"/>
              </a:spcAft>
            </a:pPr>
            <a:r>
              <a:rPr lang="en-US" altLang="en-US" sz="2200" dirty="0" smtClean="0">
                <a:latin typeface="Arial" panose="020B0604020202020204" pitchFamily="34" charset="0"/>
              </a:rPr>
              <a:t>Rosenberg, </a:t>
            </a:r>
            <a:r>
              <a:rPr lang="en-US" altLang="en-US" sz="2200" dirty="0">
                <a:latin typeface="Arial" panose="020B0604020202020204" pitchFamily="34" charset="0"/>
              </a:rPr>
              <a:t>Jonathan. “Interactive Connectivity Establishment (ICE): A Methodology for Network Address Translator (NAT) Traversal for Offer/Answer Protocols.” Accessed March 26, 2018. </a:t>
            </a:r>
            <a:r>
              <a:rPr lang="en-US" altLang="en-US" sz="2200" dirty="0">
                <a:latin typeface="Arial" panose="020B0604020202020204" pitchFamily="34" charset="0"/>
                <a:hlinkClick r:id="rId3"/>
              </a:rPr>
              <a:t>https://tools.ietf.org/html/rfc5245</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Rosenberg, Jonathan, Rohan </a:t>
            </a:r>
            <a:r>
              <a:rPr lang="en-US" altLang="en-US" sz="2200" dirty="0" err="1">
                <a:latin typeface="Arial" panose="020B0604020202020204" pitchFamily="34" charset="0"/>
              </a:rPr>
              <a:t>Mahy</a:t>
            </a:r>
            <a:r>
              <a:rPr lang="en-US" altLang="en-US" sz="2200" dirty="0">
                <a:latin typeface="Arial" panose="020B0604020202020204" pitchFamily="34" charset="0"/>
              </a:rPr>
              <a:t>, Christian </a:t>
            </a:r>
            <a:r>
              <a:rPr lang="en-US" altLang="en-US" sz="2200" dirty="0" err="1">
                <a:latin typeface="Arial" panose="020B0604020202020204" pitchFamily="34" charset="0"/>
              </a:rPr>
              <a:t>Huitema</a:t>
            </a:r>
            <a:r>
              <a:rPr lang="en-US" altLang="en-US" sz="2200" dirty="0">
                <a:latin typeface="Arial" panose="020B0604020202020204" pitchFamily="34" charset="0"/>
              </a:rPr>
              <a:t>, and Joel Weinberger. “STUN - Simple Traversal of UDP Through Network Address Translators.” Accessed March 26, 2018. </a:t>
            </a:r>
            <a:r>
              <a:rPr lang="en-US" altLang="en-US" sz="2200" dirty="0">
                <a:latin typeface="Arial" panose="020B0604020202020204" pitchFamily="34" charset="0"/>
                <a:hlinkClick r:id="rId4"/>
              </a:rPr>
              <a:t>https://tools.ietf.org/html/rfc3489</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Ross (NIST), Author: Ron, Author: Kelley Dempsey (NIST), Author: Patrick </a:t>
            </a:r>
            <a:r>
              <a:rPr lang="en-US" altLang="en-US" sz="2200" dirty="0" err="1">
                <a:latin typeface="Arial" panose="020B0604020202020204" pitchFamily="34" charset="0"/>
              </a:rPr>
              <a:t>Viscuso</a:t>
            </a:r>
            <a:r>
              <a:rPr lang="en-US" altLang="en-US" sz="2200" dirty="0">
                <a:latin typeface="Arial" panose="020B0604020202020204" pitchFamily="34" charset="0"/>
              </a:rPr>
              <a:t> (NARA), Author: Mark Riddle (NARA), and Author: Gary </a:t>
            </a:r>
            <a:r>
              <a:rPr lang="en-US" altLang="en-US" sz="2200" dirty="0" err="1">
                <a:latin typeface="Arial" panose="020B0604020202020204" pitchFamily="34" charset="0"/>
              </a:rPr>
              <a:t>Guissanie</a:t>
            </a:r>
            <a:r>
              <a:rPr lang="en-US" altLang="en-US" sz="2200" dirty="0">
                <a:latin typeface="Arial" panose="020B0604020202020204" pitchFamily="34" charset="0"/>
              </a:rPr>
              <a:t> (IDA). “SP 800-171 Rev. 1, Protecting Controlled Unclassified Information in Nonfederal Systems and Organizations.” Accessed March 30, 2018. </a:t>
            </a:r>
            <a:r>
              <a:rPr lang="en-US" altLang="en-US" sz="2200" dirty="0">
                <a:latin typeface="Arial" panose="020B0604020202020204" pitchFamily="34" charset="0"/>
                <a:hlinkClick r:id="rId5"/>
              </a:rPr>
              <a:t>https://csrc.nist.gov/publications/detail/sp/800-171/rev-1/final</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a:latin typeface="Arial" panose="020B0604020202020204" pitchFamily="34" charset="0"/>
              </a:rPr>
              <a:t>Ross, Ron, Patrick </a:t>
            </a:r>
            <a:r>
              <a:rPr lang="en-US" altLang="en-US" sz="2200" dirty="0" err="1">
                <a:latin typeface="Arial" panose="020B0604020202020204" pitchFamily="34" charset="0"/>
              </a:rPr>
              <a:t>Viscuso</a:t>
            </a:r>
            <a:r>
              <a:rPr lang="en-US" altLang="en-US" sz="2200" dirty="0">
                <a:latin typeface="Arial" panose="020B0604020202020204" pitchFamily="34" charset="0"/>
              </a:rPr>
              <a:t>, Gary </a:t>
            </a:r>
            <a:r>
              <a:rPr lang="en-US" altLang="en-US" sz="2200" dirty="0" err="1">
                <a:latin typeface="Arial" panose="020B0604020202020204" pitchFamily="34" charset="0"/>
              </a:rPr>
              <a:t>Guissanie</a:t>
            </a:r>
            <a:r>
              <a:rPr lang="en-US" altLang="en-US" sz="2200" dirty="0">
                <a:latin typeface="Arial" panose="020B0604020202020204" pitchFamily="34" charset="0"/>
              </a:rPr>
              <a:t>, Kelley Dempsey, and Mark Riddle. “Protecting Controlled Unclassified Information in Nonfederal Systems and Organizations.” Gaithersburg, MD: National Institute of Standards and Technology, December 2016. </a:t>
            </a:r>
            <a:r>
              <a:rPr lang="en-US" altLang="en-US" sz="2200" dirty="0">
                <a:latin typeface="Arial" panose="020B0604020202020204" pitchFamily="34" charset="0"/>
                <a:hlinkClick r:id="rId6"/>
              </a:rPr>
              <a:t>https://doi.org/10.6028/NIST.SP.800-171r1</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err="1" smtClean="0">
                <a:latin typeface="Arial" panose="020B0604020202020204" pitchFamily="34" charset="0"/>
              </a:rPr>
              <a:t>Sorhus</a:t>
            </a:r>
            <a:r>
              <a:rPr lang="en-US" altLang="en-US" sz="2200" dirty="0">
                <a:latin typeface="Arial" panose="020B0604020202020204" pitchFamily="34" charset="0"/>
              </a:rPr>
              <a:t>, </a:t>
            </a:r>
            <a:r>
              <a:rPr lang="en-US" altLang="en-US" sz="2200" dirty="0" err="1">
                <a:latin typeface="Arial" panose="020B0604020202020204" pitchFamily="34" charset="0"/>
              </a:rPr>
              <a:t>Sindre</a:t>
            </a:r>
            <a:r>
              <a:rPr lang="en-US" altLang="en-US" sz="2200" dirty="0">
                <a:latin typeface="Arial" panose="020B0604020202020204" pitchFamily="34" charset="0"/>
              </a:rPr>
              <a:t>. </a:t>
            </a:r>
            <a:r>
              <a:rPr lang="en-US" altLang="en-US" sz="2200" i="1" dirty="0" err="1">
                <a:latin typeface="Arial" panose="020B0604020202020204" pitchFamily="34" charset="0"/>
              </a:rPr>
              <a:t>Clipboardy</a:t>
            </a:r>
            <a:r>
              <a:rPr lang="en-US" altLang="en-US" sz="2200" i="1" dirty="0">
                <a:latin typeface="Arial" panose="020B0604020202020204" pitchFamily="34" charset="0"/>
              </a:rPr>
              <a:t>: Access the System Clipboard (Copy/Paste)</a:t>
            </a:r>
            <a:r>
              <a:rPr lang="en-US" altLang="en-US" sz="2200" dirty="0">
                <a:latin typeface="Arial" panose="020B0604020202020204" pitchFamily="34" charset="0"/>
              </a:rPr>
              <a:t>. JavaScript, 2018. </a:t>
            </a:r>
            <a:r>
              <a:rPr lang="en-US" altLang="en-US" sz="2200" dirty="0">
                <a:latin typeface="Arial" panose="020B0604020202020204" pitchFamily="34" charset="0"/>
                <a:hlinkClick r:id="rId7"/>
              </a:rPr>
              <a:t>https://github.com/sindresorhus/clipboardy</a:t>
            </a:r>
            <a:r>
              <a:rPr lang="en-US" altLang="en-US" sz="2200" dirty="0">
                <a:latin typeface="Arial" panose="020B0604020202020204" pitchFamily="34" charset="0"/>
              </a:rPr>
              <a:t>.</a:t>
            </a:r>
          </a:p>
          <a:p>
            <a:pPr marL="285750" lvl="0" indent="-285750" eaLnBrk="0" fontAlgn="base" hangingPunct="0">
              <a:lnSpc>
                <a:spcPct val="100000"/>
              </a:lnSpc>
              <a:spcBef>
                <a:spcPct val="0"/>
              </a:spcBef>
              <a:spcAft>
                <a:spcPct val="0"/>
              </a:spcAft>
            </a:pPr>
            <a:r>
              <a:rPr lang="en-US" altLang="en-US" sz="2200" dirty="0" smtClean="0">
                <a:latin typeface="Arial" panose="020B0604020202020204" pitchFamily="34" charset="0"/>
              </a:rPr>
              <a:t>“</a:t>
            </a:r>
            <a:r>
              <a:rPr lang="en-US" altLang="en-US" sz="2200" dirty="0">
                <a:latin typeface="Arial" panose="020B0604020202020204" pitchFamily="34" charset="0"/>
              </a:rPr>
              <a:t>Web Crypto API.” MDN Web Docs. Accessed March 26, 2018. </a:t>
            </a:r>
            <a:r>
              <a:rPr lang="en-US" altLang="en-US" sz="2200" dirty="0">
                <a:latin typeface="Arial" panose="020B0604020202020204" pitchFamily="34" charset="0"/>
                <a:hlinkClick r:id="rId8"/>
              </a:rPr>
              <a:t>https://developer.mozilla.org/en-US/docs/Web/API/Web_Crypto_API</a:t>
            </a:r>
            <a:r>
              <a:rPr lang="en-US" altLang="en-US" sz="2200" dirty="0" smtClean="0">
                <a:latin typeface="Arial" panose="020B0604020202020204" pitchFamily="34" charset="0"/>
              </a:rPr>
              <a:t>.</a:t>
            </a:r>
            <a:endParaRPr lang="en-US" altLang="en-US" sz="2200" dirty="0">
              <a:latin typeface="Arial" panose="020B0604020202020204" pitchFamily="34" charset="0"/>
            </a:endParaRPr>
          </a:p>
        </p:txBody>
      </p:sp>
      <p:sp>
        <p:nvSpPr>
          <p:cNvPr id="4" name="TekstSylinder 3"/>
          <p:cNvSpPr txBox="1"/>
          <p:nvPr/>
        </p:nvSpPr>
        <p:spPr>
          <a:xfrm>
            <a:off x="11639006" y="6519447"/>
            <a:ext cx="552994" cy="338554"/>
          </a:xfrm>
          <a:prstGeom prst="rect">
            <a:avLst/>
          </a:prstGeom>
          <a:noFill/>
        </p:spPr>
        <p:txBody>
          <a:bodyPr wrap="square" rtlCol="0">
            <a:spAutoFit/>
          </a:bodyPr>
          <a:lstStyle/>
          <a:p>
            <a:pPr algn="r"/>
            <a:fld id="{BFC90D71-EC7D-42E4-917C-B4AF88C4C8A1}" type="slidenum">
              <a:rPr lang="nb-NO" sz="1600" smtClean="0"/>
              <a:t>43</a:t>
            </a:fld>
            <a:endParaRPr lang="en-GB" sz="2800" dirty="0"/>
          </a:p>
        </p:txBody>
      </p:sp>
    </p:spTree>
    <p:extLst>
      <p:ext uri="{BB962C8B-B14F-4D97-AF65-F5344CB8AC3E}">
        <p14:creationId xmlns:p14="http://schemas.microsoft.com/office/powerpoint/2010/main" val="21525273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nb-NO" dirty="0" err="1" smtClean="0"/>
              <a:t>Appendix</a:t>
            </a:r>
            <a:endParaRPr lang="en-GB" dirty="0"/>
          </a:p>
        </p:txBody>
      </p:sp>
      <p:sp>
        <p:nvSpPr>
          <p:cNvPr id="4" name="Plassholder for tekst 3"/>
          <p:cNvSpPr>
            <a:spLocks noGrp="1"/>
          </p:cNvSpPr>
          <p:nvPr>
            <p:ph type="body" idx="1"/>
          </p:nvPr>
        </p:nvSpPr>
        <p:spPr/>
        <p:txBody>
          <a:bodyPr/>
          <a:lstStyle/>
          <a:p>
            <a:endParaRPr lang="en-GB"/>
          </a:p>
        </p:txBody>
      </p:sp>
      <p:sp>
        <p:nvSpPr>
          <p:cNvPr id="2" name="Plassholder for lysbildenummer 1"/>
          <p:cNvSpPr>
            <a:spLocks noGrp="1"/>
          </p:cNvSpPr>
          <p:nvPr>
            <p:ph type="sldNum" sz="quarter" idx="12"/>
          </p:nvPr>
        </p:nvSpPr>
        <p:spPr/>
        <p:txBody>
          <a:bodyPr/>
          <a:lstStyle/>
          <a:p>
            <a:fld id="{9B62A642-5BE4-42F8-9ECB-DDEE0F44F686}" type="slidenum">
              <a:rPr lang="en-GB" smtClean="0"/>
              <a:t>44</a:t>
            </a:fld>
            <a:endParaRPr lang="en-GB"/>
          </a:p>
        </p:txBody>
      </p:sp>
    </p:spTree>
    <p:extLst>
      <p:ext uri="{BB962C8B-B14F-4D97-AF65-F5344CB8AC3E}">
        <p14:creationId xmlns:p14="http://schemas.microsoft.com/office/powerpoint/2010/main" val="2715180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dirty="0" smtClean="0"/>
              <a:t>Experiments</a:t>
            </a:r>
            <a:endParaRPr lang="en-GB" dirty="0"/>
          </a:p>
        </p:txBody>
      </p:sp>
      <p:sp>
        <p:nvSpPr>
          <p:cNvPr id="8" name="Undertittel 7"/>
          <p:cNvSpPr>
            <a:spLocks noGrp="1"/>
          </p:cNvSpPr>
          <p:nvPr>
            <p:ph type="subTitle" idx="1"/>
          </p:nvPr>
        </p:nvSpPr>
        <p:spPr/>
        <p:txBody>
          <a:bodyPr/>
          <a:lstStyle/>
          <a:p>
            <a:endParaRPr lang="en-GB"/>
          </a:p>
        </p:txBody>
      </p:sp>
      <p:pic>
        <p:nvPicPr>
          <p:cNvPr id="10250" name="Picture 10" descr="Image result for experiment clipar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674" y="3602038"/>
            <a:ext cx="5042651" cy="227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9380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title"/>
          </p:nvPr>
        </p:nvSpPr>
        <p:spPr/>
        <p:txBody>
          <a:bodyPr/>
          <a:lstStyle/>
          <a:p>
            <a:r>
              <a:rPr lang="nb-NO" dirty="0" smtClean="0"/>
              <a:t>Goals</a:t>
            </a:r>
            <a:endParaRPr lang="en-GB" dirty="0"/>
          </a:p>
        </p:txBody>
      </p:sp>
      <p:sp>
        <p:nvSpPr>
          <p:cNvPr id="5" name="Plassholder for innhold 4"/>
          <p:cNvSpPr>
            <a:spLocks noGrp="1"/>
          </p:cNvSpPr>
          <p:nvPr>
            <p:ph sz="half" idx="1"/>
          </p:nvPr>
        </p:nvSpPr>
        <p:spPr/>
        <p:txBody>
          <a:bodyPr>
            <a:normAutofit fontScale="92500"/>
          </a:bodyPr>
          <a:lstStyle/>
          <a:p>
            <a:pPr marL="0" indent="0">
              <a:lnSpc>
                <a:spcPct val="150000"/>
              </a:lnSpc>
              <a:buNone/>
            </a:pPr>
            <a:r>
              <a:rPr lang="nb-NO" dirty="0" smtClean="0"/>
              <a:t>FIND:</a:t>
            </a:r>
          </a:p>
          <a:p>
            <a:pPr marL="285750" indent="-285750">
              <a:lnSpc>
                <a:spcPct val="150000"/>
              </a:lnSpc>
            </a:pPr>
            <a:r>
              <a:rPr lang="nb-NO" dirty="0" err="1" smtClean="0"/>
              <a:t>Average</a:t>
            </a:r>
            <a:r>
              <a:rPr lang="nb-NO" dirty="0" smtClean="0"/>
              <a:t> </a:t>
            </a:r>
            <a:r>
              <a:rPr lang="nb-NO" dirty="0" err="1"/>
              <a:t>lifetime</a:t>
            </a:r>
            <a:r>
              <a:rPr lang="nb-NO" dirty="0"/>
              <a:t> </a:t>
            </a:r>
            <a:r>
              <a:rPr lang="nb-NO" dirty="0" err="1"/>
              <a:t>of</a:t>
            </a:r>
            <a:r>
              <a:rPr lang="nb-NO" dirty="0"/>
              <a:t> Offer/</a:t>
            </a:r>
            <a:r>
              <a:rPr lang="nb-NO" dirty="0" err="1"/>
              <a:t>Answer</a:t>
            </a:r>
            <a:endParaRPr lang="nb-NO" dirty="0"/>
          </a:p>
          <a:p>
            <a:pPr marL="285750" indent="-285750">
              <a:lnSpc>
                <a:spcPct val="150000"/>
              </a:lnSpc>
            </a:pPr>
            <a:r>
              <a:rPr lang="nb-NO" dirty="0"/>
              <a:t>Most </a:t>
            </a:r>
            <a:r>
              <a:rPr lang="nb-NO" dirty="0" err="1"/>
              <a:t>influential</a:t>
            </a:r>
            <a:r>
              <a:rPr lang="nb-NO" dirty="0"/>
              <a:t> </a:t>
            </a:r>
            <a:r>
              <a:rPr lang="nb-NO" dirty="0" err="1"/>
              <a:t>factor</a:t>
            </a:r>
            <a:r>
              <a:rPr lang="nb-NO" dirty="0"/>
              <a:t> </a:t>
            </a:r>
            <a:r>
              <a:rPr lang="nb-NO" dirty="0" err="1"/>
              <a:t>of</a:t>
            </a:r>
            <a:r>
              <a:rPr lang="nb-NO" dirty="0"/>
              <a:t> </a:t>
            </a:r>
            <a:r>
              <a:rPr lang="nb-NO" dirty="0" err="1"/>
              <a:t>the</a:t>
            </a:r>
            <a:r>
              <a:rPr lang="nb-NO" dirty="0"/>
              <a:t> </a:t>
            </a:r>
            <a:r>
              <a:rPr lang="nb-NO" dirty="0" err="1"/>
              <a:t>two</a:t>
            </a:r>
            <a:endParaRPr lang="nb-NO" dirty="0"/>
          </a:p>
          <a:p>
            <a:pPr marL="285750" indent="-285750">
              <a:lnSpc>
                <a:spcPct val="150000"/>
              </a:lnSpc>
            </a:pPr>
            <a:r>
              <a:rPr lang="nb-NO" dirty="0" err="1"/>
              <a:t>Average</a:t>
            </a:r>
            <a:r>
              <a:rPr lang="nb-NO" dirty="0"/>
              <a:t> </a:t>
            </a:r>
            <a:r>
              <a:rPr lang="nb-NO" dirty="0" err="1"/>
              <a:t>lifetime</a:t>
            </a:r>
            <a:r>
              <a:rPr lang="nb-NO" dirty="0"/>
              <a:t> </a:t>
            </a:r>
            <a:r>
              <a:rPr lang="nb-NO" dirty="0" err="1"/>
              <a:t>of</a:t>
            </a:r>
            <a:r>
              <a:rPr lang="nb-NO" dirty="0"/>
              <a:t> </a:t>
            </a:r>
            <a:r>
              <a:rPr lang="nb-NO" dirty="0" err="1"/>
              <a:t>whole</a:t>
            </a:r>
            <a:r>
              <a:rPr lang="nb-NO" dirty="0"/>
              <a:t> </a:t>
            </a:r>
            <a:r>
              <a:rPr lang="nb-NO" dirty="0" err="1"/>
              <a:t>exchange</a:t>
            </a:r>
            <a:endParaRPr lang="nb-NO" dirty="0"/>
          </a:p>
          <a:p>
            <a:endParaRPr lang="en-GB" dirty="0"/>
          </a:p>
        </p:txBody>
      </p:sp>
      <p:sp>
        <p:nvSpPr>
          <p:cNvPr id="14" name="Plassholder for innhold 13"/>
          <p:cNvSpPr>
            <a:spLocks noGrp="1"/>
          </p:cNvSpPr>
          <p:nvPr>
            <p:ph sz="half" idx="2"/>
          </p:nvPr>
        </p:nvSpPr>
        <p:spPr/>
        <p:txBody>
          <a:bodyPr/>
          <a:lstStyle/>
          <a:p>
            <a:pPr marL="0" indent="0" algn="ctr">
              <a:buNone/>
            </a:pPr>
            <a:endParaRPr lang="nb-NO" sz="1400" dirty="0" smtClean="0"/>
          </a:p>
          <a:p>
            <a:pPr marL="0" indent="0" algn="ctr">
              <a:buNone/>
            </a:pPr>
            <a:r>
              <a:rPr lang="nb-NO" dirty="0" err="1" smtClean="0"/>
              <a:t>Terminology</a:t>
            </a:r>
            <a:endParaRPr lang="en-GB" dirty="0"/>
          </a:p>
        </p:txBody>
      </p:sp>
      <p:sp>
        <p:nvSpPr>
          <p:cNvPr id="7" name="Plassholder for lysbildenummer 6"/>
          <p:cNvSpPr>
            <a:spLocks noGrp="1"/>
          </p:cNvSpPr>
          <p:nvPr>
            <p:ph type="sldNum" sz="quarter" idx="12"/>
          </p:nvPr>
        </p:nvSpPr>
        <p:spPr/>
        <p:txBody>
          <a:bodyPr/>
          <a:lstStyle/>
          <a:p>
            <a:fld id="{9B62A642-5BE4-42F8-9ECB-DDEE0F44F686}" type="slidenum">
              <a:rPr lang="en-GB" sz="1600" smtClean="0"/>
              <a:t>46</a:t>
            </a:fld>
            <a:endParaRPr lang="en-GB" sz="1600" dirty="0"/>
          </a:p>
        </p:txBody>
      </p:sp>
      <p:pic>
        <p:nvPicPr>
          <p:cNvPr id="13" name="Bilde 12"/>
          <p:cNvPicPr>
            <a:picLocks noChangeAspect="1"/>
          </p:cNvPicPr>
          <p:nvPr/>
        </p:nvPicPr>
        <p:blipFill rotWithShape="1">
          <a:blip r:embed="rId2">
            <a:extLst>
              <a:ext uri="{28A0092B-C50C-407E-A947-70E740481C1C}">
                <a14:useLocalDpi xmlns:a14="http://schemas.microsoft.com/office/drawing/2010/main" val="0"/>
              </a:ext>
            </a:extLst>
          </a:blip>
          <a:srcRect l="14386" r="14568"/>
          <a:stretch/>
        </p:blipFill>
        <p:spPr>
          <a:xfrm>
            <a:off x="5911734" y="2584211"/>
            <a:ext cx="5702531" cy="2834165"/>
          </a:xfrm>
          <a:prstGeom prst="rect">
            <a:avLst/>
          </a:prstGeom>
        </p:spPr>
      </p:pic>
    </p:spTree>
    <p:extLst>
      <p:ext uri="{BB962C8B-B14F-4D97-AF65-F5344CB8AC3E}">
        <p14:creationId xmlns:p14="http://schemas.microsoft.com/office/powerpoint/2010/main" val="18795465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Contribution</a:t>
            </a:r>
            <a:r>
              <a:rPr lang="nb-NO" dirty="0" smtClean="0"/>
              <a:t> to </a:t>
            </a:r>
            <a:r>
              <a:rPr lang="nb-NO" dirty="0" err="1" smtClean="0"/>
              <a:t>SendIt</a:t>
            </a:r>
            <a:endParaRPr lang="en-GB" dirty="0"/>
          </a:p>
        </p:txBody>
      </p:sp>
      <p:sp>
        <p:nvSpPr>
          <p:cNvPr id="3" name="Plassholder for innhold 2"/>
          <p:cNvSpPr>
            <a:spLocks noGrp="1"/>
          </p:cNvSpPr>
          <p:nvPr>
            <p:ph sz="half" idx="1"/>
          </p:nvPr>
        </p:nvSpPr>
        <p:spPr/>
        <p:txBody>
          <a:bodyPr>
            <a:normAutofit/>
          </a:bodyPr>
          <a:lstStyle/>
          <a:p>
            <a:pPr marL="457200" indent="-457200">
              <a:lnSpc>
                <a:spcPct val="150000"/>
              </a:lnSpc>
            </a:pPr>
            <a:r>
              <a:rPr lang="nb-NO" dirty="0" err="1" smtClean="0"/>
              <a:t>Which</a:t>
            </a:r>
            <a:r>
              <a:rPr lang="nb-NO" dirty="0" smtClean="0"/>
              <a:t> </a:t>
            </a:r>
            <a:r>
              <a:rPr lang="nb-NO" dirty="0"/>
              <a:t>part </a:t>
            </a:r>
            <a:r>
              <a:rPr lang="nb-NO" dirty="0" smtClean="0"/>
              <a:t>is </a:t>
            </a:r>
            <a:r>
              <a:rPr lang="nb-NO" dirty="0"/>
              <a:t>more </a:t>
            </a:r>
            <a:r>
              <a:rPr lang="nb-NO" dirty="0" smtClean="0"/>
              <a:t>time-</a:t>
            </a:r>
            <a:r>
              <a:rPr lang="nb-NO" dirty="0" err="1" smtClean="0"/>
              <a:t>constrained</a:t>
            </a:r>
            <a:r>
              <a:rPr lang="nb-NO" dirty="0" smtClean="0"/>
              <a:t>?</a:t>
            </a:r>
            <a:endParaRPr lang="nb-NO" dirty="0"/>
          </a:p>
          <a:p>
            <a:pPr marL="457200" indent="-457200">
              <a:lnSpc>
                <a:spcPct val="150000"/>
              </a:lnSpc>
            </a:pPr>
            <a:r>
              <a:rPr lang="nb-NO" dirty="0" smtClean="0"/>
              <a:t>How </a:t>
            </a:r>
            <a:r>
              <a:rPr lang="nb-NO" dirty="0" err="1" smtClean="0"/>
              <a:t>usable</a:t>
            </a:r>
            <a:r>
              <a:rPr lang="nb-NO" dirty="0" smtClean="0"/>
              <a:t> is </a:t>
            </a:r>
            <a:r>
              <a:rPr lang="nb-NO" dirty="0" err="1"/>
              <a:t>the</a:t>
            </a:r>
            <a:r>
              <a:rPr lang="nb-NO" dirty="0"/>
              <a:t> </a:t>
            </a:r>
            <a:r>
              <a:rPr lang="nb-NO" dirty="0" err="1"/>
              <a:t>serverless</a:t>
            </a:r>
            <a:r>
              <a:rPr lang="nb-NO" dirty="0"/>
              <a:t> </a:t>
            </a:r>
            <a:r>
              <a:rPr lang="nb-NO" dirty="0" smtClean="0"/>
              <a:t>mode?</a:t>
            </a:r>
            <a:endParaRPr lang="nb-NO" dirty="0"/>
          </a:p>
          <a:p>
            <a:pPr marL="457200" indent="-457200">
              <a:lnSpc>
                <a:spcPct val="150000"/>
              </a:lnSpc>
            </a:pPr>
            <a:r>
              <a:rPr lang="nb-NO" dirty="0" smtClean="0"/>
              <a:t>How </a:t>
            </a:r>
            <a:r>
              <a:rPr lang="nb-NO" dirty="0"/>
              <a:t>to </a:t>
            </a:r>
            <a:r>
              <a:rPr lang="nb-NO" dirty="0" err="1"/>
              <a:t>improve</a:t>
            </a:r>
            <a:r>
              <a:rPr lang="nb-NO" dirty="0"/>
              <a:t> </a:t>
            </a:r>
            <a:r>
              <a:rPr lang="nb-NO" dirty="0" err="1" smtClean="0"/>
              <a:t>the</a:t>
            </a:r>
            <a:r>
              <a:rPr lang="nb-NO" dirty="0" smtClean="0"/>
              <a:t> </a:t>
            </a:r>
            <a:r>
              <a:rPr lang="nb-NO" dirty="0" err="1" smtClean="0"/>
              <a:t>serverless</a:t>
            </a:r>
            <a:r>
              <a:rPr lang="nb-NO" dirty="0" smtClean="0"/>
              <a:t> mode?</a:t>
            </a:r>
            <a:endParaRPr lang="nb-NO" dirty="0"/>
          </a:p>
          <a:p>
            <a:pPr>
              <a:lnSpc>
                <a:spcPct val="150000"/>
              </a:lnSpc>
            </a:pPr>
            <a:endParaRPr lang="en-GB" dirty="0"/>
          </a:p>
        </p:txBody>
      </p:sp>
      <p:sp>
        <p:nvSpPr>
          <p:cNvPr id="11" name="Plassholder for innhold 10"/>
          <p:cNvSpPr>
            <a:spLocks noGrp="1"/>
          </p:cNvSpPr>
          <p:nvPr>
            <p:ph sz="half" idx="2"/>
          </p:nvPr>
        </p:nvSpPr>
        <p:spPr>
          <a:xfrm>
            <a:off x="6417424" y="1825625"/>
            <a:ext cx="5153891" cy="4351338"/>
          </a:xfrm>
        </p:spPr>
        <p:txBody>
          <a:bodyPr/>
          <a:lstStyle/>
          <a:p>
            <a:pPr marL="0" indent="0" algn="ctr">
              <a:buNone/>
            </a:pPr>
            <a:r>
              <a:rPr lang="nb-NO" i="1" dirty="0" err="1" smtClean="0"/>
              <a:t>Result</a:t>
            </a:r>
            <a:r>
              <a:rPr lang="nb-NO" i="1" dirty="0" smtClean="0"/>
              <a:t> </a:t>
            </a:r>
            <a:r>
              <a:rPr lang="nb-NO" i="1" dirty="0" err="1"/>
              <a:t>experiment</a:t>
            </a:r>
            <a:r>
              <a:rPr lang="nb-NO" i="1" dirty="0"/>
              <a:t> </a:t>
            </a:r>
            <a:r>
              <a:rPr lang="nb-NO" i="1" dirty="0" smtClean="0"/>
              <a:t>1</a:t>
            </a:r>
            <a:endParaRPr lang="en-GB" i="1" dirty="0"/>
          </a:p>
        </p:txBody>
      </p:sp>
      <p:sp>
        <p:nvSpPr>
          <p:cNvPr id="7" name="Plassholder for lysbildenummer 6"/>
          <p:cNvSpPr>
            <a:spLocks noGrp="1"/>
          </p:cNvSpPr>
          <p:nvPr>
            <p:ph type="sldNum" sz="quarter" idx="12"/>
          </p:nvPr>
        </p:nvSpPr>
        <p:spPr/>
        <p:txBody>
          <a:bodyPr/>
          <a:lstStyle/>
          <a:p>
            <a:fld id="{9B62A642-5BE4-42F8-9ECB-DDEE0F44F686}" type="slidenum">
              <a:rPr lang="en-GB" sz="1600" smtClean="0"/>
              <a:t>47</a:t>
            </a:fld>
            <a:endParaRPr lang="en-GB" sz="1600"/>
          </a:p>
        </p:txBody>
      </p:sp>
      <p:pic>
        <p:nvPicPr>
          <p:cNvPr id="13" name="Bild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925" y="2195354"/>
            <a:ext cx="6019800" cy="3611880"/>
          </a:xfrm>
          <a:prstGeom prst="rect">
            <a:avLst/>
          </a:prstGeom>
        </p:spPr>
      </p:pic>
    </p:spTree>
    <p:extLst>
      <p:ext uri="{BB962C8B-B14F-4D97-AF65-F5344CB8AC3E}">
        <p14:creationId xmlns:p14="http://schemas.microsoft.com/office/powerpoint/2010/main" val="2029990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Method</a:t>
            </a:r>
            <a:endParaRPr lang="en-GB" dirty="0"/>
          </a:p>
        </p:txBody>
      </p:sp>
      <p:sp>
        <p:nvSpPr>
          <p:cNvPr id="3" name="Plassholder for innhold 2"/>
          <p:cNvSpPr>
            <a:spLocks noGrp="1"/>
          </p:cNvSpPr>
          <p:nvPr>
            <p:ph sz="half" idx="1"/>
          </p:nvPr>
        </p:nvSpPr>
        <p:spPr/>
        <p:txBody>
          <a:bodyPr>
            <a:normAutofit fontScale="92500" lnSpcReduction="10000"/>
          </a:bodyPr>
          <a:lstStyle/>
          <a:p>
            <a:pPr marL="457200" indent="-457200">
              <a:lnSpc>
                <a:spcPct val="150000"/>
              </a:lnSpc>
            </a:pPr>
            <a:r>
              <a:rPr lang="nb-NO" sz="2800" dirty="0" smtClean="0"/>
              <a:t>Server </a:t>
            </a:r>
            <a:r>
              <a:rPr lang="nb-NO" sz="2800" dirty="0"/>
              <a:t>and Client </a:t>
            </a:r>
            <a:r>
              <a:rPr lang="nb-NO" sz="2800" dirty="0" err="1"/>
              <a:t>tries</a:t>
            </a:r>
            <a:r>
              <a:rPr lang="nb-NO" sz="2800" dirty="0"/>
              <a:t> to </a:t>
            </a:r>
            <a:r>
              <a:rPr lang="nb-NO" sz="2800" dirty="0" err="1"/>
              <a:t>establish</a:t>
            </a:r>
            <a:r>
              <a:rPr lang="nb-NO" sz="2800" dirty="0"/>
              <a:t> WebRTC </a:t>
            </a:r>
            <a:r>
              <a:rPr lang="nb-NO" sz="2800" dirty="0" err="1"/>
              <a:t>connection</a:t>
            </a:r>
            <a:r>
              <a:rPr lang="nb-NO" sz="2800" dirty="0"/>
              <a:t> </a:t>
            </a:r>
          </a:p>
          <a:p>
            <a:pPr marL="457200" indent="-457200">
              <a:lnSpc>
                <a:spcPct val="150000"/>
              </a:lnSpc>
            </a:pPr>
            <a:r>
              <a:rPr lang="nb-NO" sz="2800" dirty="0"/>
              <a:t>Test </a:t>
            </a:r>
            <a:r>
              <a:rPr lang="nb-NO" sz="2800" dirty="0" err="1"/>
              <a:t>with</a:t>
            </a:r>
            <a:r>
              <a:rPr lang="nb-NO" sz="2800" dirty="0"/>
              <a:t> different </a:t>
            </a:r>
            <a:r>
              <a:rPr lang="nb-NO" sz="2800" dirty="0" err="1"/>
              <a:t>delays</a:t>
            </a:r>
            <a:r>
              <a:rPr lang="nb-NO" sz="2800" dirty="0"/>
              <a:t> </a:t>
            </a:r>
            <a:r>
              <a:rPr lang="nb-NO" sz="2800" dirty="0" err="1"/>
              <a:t>when</a:t>
            </a:r>
            <a:r>
              <a:rPr lang="nb-NO" sz="2800" dirty="0"/>
              <a:t> </a:t>
            </a:r>
            <a:r>
              <a:rPr lang="nb-NO" sz="2800" dirty="0" err="1"/>
              <a:t>sharing</a:t>
            </a:r>
            <a:r>
              <a:rPr lang="nb-NO" sz="2800" dirty="0"/>
              <a:t> offer and/or </a:t>
            </a:r>
            <a:r>
              <a:rPr lang="nb-NO" sz="2800" dirty="0" err="1"/>
              <a:t>answer</a:t>
            </a:r>
            <a:endParaRPr lang="nb-NO" sz="2400" dirty="0"/>
          </a:p>
          <a:p>
            <a:pPr marL="914400" lvl="1" indent="-457200">
              <a:lnSpc>
                <a:spcPct val="150000"/>
              </a:lnSpc>
            </a:pPr>
            <a:r>
              <a:rPr lang="nb-NO" dirty="0" err="1" smtClean="0"/>
              <a:t>Did</a:t>
            </a:r>
            <a:r>
              <a:rPr lang="nb-NO" dirty="0" smtClean="0"/>
              <a:t> </a:t>
            </a:r>
            <a:r>
              <a:rPr lang="nb-NO" dirty="0" err="1" smtClean="0"/>
              <a:t>experiment</a:t>
            </a:r>
            <a:r>
              <a:rPr lang="nb-NO" dirty="0" smtClean="0"/>
              <a:t> </a:t>
            </a:r>
            <a:r>
              <a:rPr lang="nb-NO" dirty="0" err="1"/>
              <a:t>twice</a:t>
            </a:r>
            <a:r>
              <a:rPr lang="nb-NO" dirty="0"/>
              <a:t> to </a:t>
            </a:r>
            <a:r>
              <a:rPr lang="nb-NO" dirty="0" err="1"/>
              <a:t>verify</a:t>
            </a:r>
            <a:r>
              <a:rPr lang="nb-NO" dirty="0"/>
              <a:t> </a:t>
            </a:r>
            <a:r>
              <a:rPr lang="nb-NO" dirty="0" err="1" smtClean="0"/>
              <a:t>results</a:t>
            </a:r>
            <a:endParaRPr lang="nb-NO" dirty="0" smtClean="0"/>
          </a:p>
          <a:p>
            <a:pPr marL="457200" indent="-457200">
              <a:lnSpc>
                <a:spcPct val="150000"/>
              </a:lnSpc>
            </a:pPr>
            <a:r>
              <a:rPr lang="nb-NO" dirty="0" err="1" smtClean="0"/>
              <a:t>Simulates</a:t>
            </a:r>
            <a:r>
              <a:rPr lang="nb-NO" dirty="0" smtClean="0"/>
              <a:t> </a:t>
            </a:r>
            <a:r>
              <a:rPr lang="nb-NO" dirty="0" err="1" smtClean="0"/>
              <a:t>user</a:t>
            </a:r>
            <a:r>
              <a:rPr lang="nb-NO" dirty="0" smtClean="0"/>
              <a:t> </a:t>
            </a:r>
            <a:r>
              <a:rPr lang="nb-NO" dirty="0" err="1" smtClean="0"/>
              <a:t>behaviour</a:t>
            </a:r>
            <a:endParaRPr lang="nb-NO" dirty="0"/>
          </a:p>
        </p:txBody>
      </p:sp>
      <p:sp>
        <p:nvSpPr>
          <p:cNvPr id="5" name="Plassholder for innhold 4"/>
          <p:cNvSpPr>
            <a:spLocks noGrp="1"/>
          </p:cNvSpPr>
          <p:nvPr>
            <p:ph sz="half" idx="2"/>
          </p:nvPr>
        </p:nvSpPr>
        <p:spPr>
          <a:xfrm>
            <a:off x="6600305" y="1825625"/>
            <a:ext cx="5137265" cy="4351338"/>
          </a:xfrm>
        </p:spPr>
        <p:txBody>
          <a:bodyPr>
            <a:normAutofit fontScale="92500" lnSpcReduction="10000"/>
          </a:bodyPr>
          <a:lstStyle/>
          <a:p>
            <a:pPr marL="0" indent="0" algn="ctr">
              <a:buNone/>
            </a:pPr>
            <a:r>
              <a:rPr lang="nb-NO" i="1" dirty="0" err="1"/>
              <a:t>Result</a:t>
            </a:r>
            <a:r>
              <a:rPr lang="nb-NO" i="1" dirty="0"/>
              <a:t> </a:t>
            </a:r>
            <a:r>
              <a:rPr lang="nb-NO" i="1" dirty="0" err="1"/>
              <a:t>experiment</a:t>
            </a:r>
            <a:r>
              <a:rPr lang="nb-NO" i="1" dirty="0"/>
              <a:t> 2</a:t>
            </a:r>
            <a:endParaRPr lang="en-GB" i="1" dirty="0"/>
          </a:p>
          <a:p>
            <a:pPr marL="0" indent="0">
              <a:buNone/>
            </a:pPr>
            <a:endParaRPr lang="nb-NO" b="1" dirty="0" smtClean="0"/>
          </a:p>
        </p:txBody>
      </p:sp>
      <p:sp>
        <p:nvSpPr>
          <p:cNvPr id="7" name="Plassholder for lysbildenummer 6"/>
          <p:cNvSpPr>
            <a:spLocks noGrp="1"/>
          </p:cNvSpPr>
          <p:nvPr>
            <p:ph type="sldNum" sz="quarter" idx="12"/>
          </p:nvPr>
        </p:nvSpPr>
        <p:spPr/>
        <p:txBody>
          <a:bodyPr/>
          <a:lstStyle/>
          <a:p>
            <a:fld id="{9B62A642-5BE4-42F8-9ECB-DDEE0F44F686}" type="slidenum">
              <a:rPr lang="en-GB" sz="1600" smtClean="0"/>
              <a:t>48</a:t>
            </a:fld>
            <a:endParaRPr lang="en-GB" sz="1600"/>
          </a:p>
        </p:txBody>
      </p:sp>
      <p:pic>
        <p:nvPicPr>
          <p:cNvPr id="8" name="Bild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195354"/>
            <a:ext cx="6019800" cy="3611880"/>
          </a:xfrm>
          <a:prstGeom prst="rect">
            <a:avLst/>
          </a:prstGeom>
        </p:spPr>
      </p:pic>
    </p:spTree>
    <p:extLst>
      <p:ext uri="{BB962C8B-B14F-4D97-AF65-F5344CB8AC3E}">
        <p14:creationId xmlns:p14="http://schemas.microsoft.com/office/powerpoint/2010/main" val="9762560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Results</a:t>
            </a:r>
            <a:endParaRPr lang="en-GB" dirty="0"/>
          </a:p>
        </p:txBody>
      </p:sp>
      <p:sp>
        <p:nvSpPr>
          <p:cNvPr id="3" name="Plassholder for innhold 2"/>
          <p:cNvSpPr>
            <a:spLocks noGrp="1"/>
          </p:cNvSpPr>
          <p:nvPr>
            <p:ph sz="half" idx="1"/>
          </p:nvPr>
        </p:nvSpPr>
        <p:spPr/>
        <p:txBody>
          <a:bodyPr>
            <a:normAutofit fontScale="92500" lnSpcReduction="10000"/>
          </a:bodyPr>
          <a:lstStyle/>
          <a:p>
            <a:pPr>
              <a:lnSpc>
                <a:spcPct val="160000"/>
              </a:lnSpc>
            </a:pPr>
            <a:r>
              <a:rPr lang="nb-NO" dirty="0" err="1"/>
              <a:t>Both</a:t>
            </a:r>
            <a:r>
              <a:rPr lang="nb-NO" dirty="0"/>
              <a:t> </a:t>
            </a:r>
            <a:r>
              <a:rPr lang="nb-NO" dirty="0" err="1"/>
              <a:t>experiments</a:t>
            </a:r>
            <a:r>
              <a:rPr lang="nb-NO" dirty="0"/>
              <a:t> </a:t>
            </a:r>
            <a:r>
              <a:rPr lang="nb-NO" dirty="0" smtClean="0"/>
              <a:t>gave </a:t>
            </a:r>
            <a:r>
              <a:rPr lang="nb-NO" dirty="0" err="1" smtClean="0"/>
              <a:t>similar</a:t>
            </a:r>
            <a:r>
              <a:rPr lang="nb-NO" dirty="0" smtClean="0"/>
              <a:t> </a:t>
            </a:r>
            <a:r>
              <a:rPr lang="nb-NO" dirty="0" err="1" smtClean="0"/>
              <a:t>results</a:t>
            </a:r>
            <a:endParaRPr lang="nb-NO" dirty="0" smtClean="0"/>
          </a:p>
          <a:p>
            <a:pPr>
              <a:lnSpc>
                <a:spcPct val="160000"/>
              </a:lnSpc>
            </a:pPr>
            <a:r>
              <a:rPr lang="nb-NO" dirty="0" err="1" smtClean="0">
                <a:solidFill>
                  <a:srgbClr val="0070C0"/>
                </a:solidFill>
              </a:rPr>
              <a:t>Only</a:t>
            </a:r>
            <a:r>
              <a:rPr lang="nb-NO" dirty="0" smtClean="0">
                <a:solidFill>
                  <a:srgbClr val="0070C0"/>
                </a:solidFill>
              </a:rPr>
              <a:t> relevant for</a:t>
            </a:r>
            <a:r>
              <a:rPr lang="nb-NO" dirty="0" smtClean="0"/>
              <a:t> </a:t>
            </a:r>
            <a:r>
              <a:rPr lang="nb-NO" dirty="0" err="1" smtClean="0">
                <a:solidFill>
                  <a:srgbClr val="0070C0"/>
                </a:solidFill>
              </a:rPr>
              <a:t>Serverless</a:t>
            </a:r>
            <a:r>
              <a:rPr lang="nb-NO" dirty="0" smtClean="0">
                <a:solidFill>
                  <a:srgbClr val="0070C0"/>
                </a:solidFill>
              </a:rPr>
              <a:t> mode</a:t>
            </a:r>
            <a:endParaRPr lang="nb-NO" dirty="0">
              <a:solidFill>
                <a:srgbClr val="0070C0"/>
              </a:solidFill>
            </a:endParaRPr>
          </a:p>
          <a:p>
            <a:pPr>
              <a:lnSpc>
                <a:spcPct val="160000"/>
              </a:lnSpc>
            </a:pPr>
            <a:r>
              <a:rPr lang="nb-NO" u="sng" dirty="0"/>
              <a:t>Offer</a:t>
            </a:r>
            <a:r>
              <a:rPr lang="nb-NO" dirty="0"/>
              <a:t>: </a:t>
            </a:r>
            <a:r>
              <a:rPr lang="nb-NO" baseline="-10000" dirty="0"/>
              <a:t>~ </a:t>
            </a:r>
            <a:r>
              <a:rPr lang="nb-NO" dirty="0"/>
              <a:t>5 min</a:t>
            </a:r>
            <a:endParaRPr lang="nb-NO" u="sng" dirty="0"/>
          </a:p>
          <a:p>
            <a:pPr>
              <a:lnSpc>
                <a:spcPct val="160000"/>
              </a:lnSpc>
            </a:pPr>
            <a:r>
              <a:rPr lang="nb-NO" u="sng" dirty="0" err="1"/>
              <a:t>Answer</a:t>
            </a:r>
            <a:r>
              <a:rPr lang="nb-NO" dirty="0"/>
              <a:t>: </a:t>
            </a:r>
            <a:r>
              <a:rPr lang="nb-NO" baseline="-10000" dirty="0"/>
              <a:t>~</a:t>
            </a:r>
            <a:r>
              <a:rPr lang="nb-NO" dirty="0"/>
              <a:t>1 min</a:t>
            </a:r>
            <a:endParaRPr lang="nb-NO" u="sng" dirty="0"/>
          </a:p>
          <a:p>
            <a:pPr>
              <a:lnSpc>
                <a:spcPct val="160000"/>
              </a:lnSpc>
            </a:pPr>
            <a:r>
              <a:rPr lang="nb-NO" u="sng" dirty="0">
                <a:solidFill>
                  <a:srgbClr val="0070C0"/>
                </a:solidFill>
              </a:rPr>
              <a:t>Total</a:t>
            </a:r>
            <a:r>
              <a:rPr lang="nb-NO" dirty="0">
                <a:solidFill>
                  <a:srgbClr val="0070C0"/>
                </a:solidFill>
              </a:rPr>
              <a:t>: </a:t>
            </a:r>
            <a:r>
              <a:rPr lang="nb-NO" baseline="-10000" dirty="0">
                <a:solidFill>
                  <a:srgbClr val="0070C0"/>
                </a:solidFill>
              </a:rPr>
              <a:t>~</a:t>
            </a:r>
            <a:r>
              <a:rPr lang="nb-NO" dirty="0">
                <a:solidFill>
                  <a:srgbClr val="0070C0"/>
                </a:solidFill>
              </a:rPr>
              <a:t>6 </a:t>
            </a:r>
            <a:r>
              <a:rPr lang="nb-NO" dirty="0" err="1" smtClean="0">
                <a:solidFill>
                  <a:srgbClr val="0070C0"/>
                </a:solidFill>
              </a:rPr>
              <a:t>minutes</a:t>
            </a:r>
            <a:endParaRPr lang="nb-NO" u="sng" dirty="0">
              <a:solidFill>
                <a:srgbClr val="0070C0"/>
              </a:solidFill>
            </a:endParaRPr>
          </a:p>
        </p:txBody>
      </p:sp>
      <p:sp>
        <p:nvSpPr>
          <p:cNvPr id="5" name="Plassholder for lysbildenummer 4"/>
          <p:cNvSpPr>
            <a:spLocks noGrp="1"/>
          </p:cNvSpPr>
          <p:nvPr>
            <p:ph type="sldNum" sz="quarter" idx="12"/>
          </p:nvPr>
        </p:nvSpPr>
        <p:spPr/>
        <p:txBody>
          <a:bodyPr/>
          <a:lstStyle/>
          <a:p>
            <a:fld id="{9B62A642-5BE4-42F8-9ECB-DDEE0F44F686}" type="slidenum">
              <a:rPr lang="en-GB" smtClean="0"/>
              <a:t>49</a:t>
            </a:fld>
            <a:endParaRPr lang="en-GB"/>
          </a:p>
        </p:txBody>
      </p:sp>
      <p:pic>
        <p:nvPicPr>
          <p:cNvPr id="12290" name="Picture 2" descr="Image result for results clipart">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16700" y="2102644"/>
            <a:ext cx="4292600"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1482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tel 8"/>
          <p:cNvSpPr>
            <a:spLocks noGrp="1"/>
          </p:cNvSpPr>
          <p:nvPr>
            <p:ph type="title"/>
          </p:nvPr>
        </p:nvSpPr>
        <p:spPr/>
        <p:txBody>
          <a:bodyPr/>
          <a:lstStyle/>
          <a:p>
            <a:r>
              <a:rPr lang="nb-NO" dirty="0" smtClean="0"/>
              <a:t>Trust &amp; </a:t>
            </a:r>
            <a:r>
              <a:rPr lang="nb-NO" dirty="0" err="1" smtClean="0"/>
              <a:t>Authenticatio</a:t>
            </a:r>
            <a:r>
              <a:rPr lang="nb-NO" dirty="0" err="1"/>
              <a:t>n</a:t>
            </a:r>
            <a:endParaRPr lang="en-GB" dirty="0"/>
          </a:p>
        </p:txBody>
      </p:sp>
      <p:sp>
        <p:nvSpPr>
          <p:cNvPr id="4" name="Plassholder for innhold 3"/>
          <p:cNvSpPr>
            <a:spLocks noGrp="1"/>
          </p:cNvSpPr>
          <p:nvPr>
            <p:ph idx="1"/>
          </p:nvPr>
        </p:nvSpPr>
        <p:spPr/>
        <p:txBody>
          <a:bodyPr>
            <a:normAutofit/>
          </a:bodyPr>
          <a:lstStyle/>
          <a:p>
            <a:pPr>
              <a:lnSpc>
                <a:spcPct val="100000"/>
              </a:lnSpc>
            </a:pPr>
            <a:r>
              <a:rPr lang="nb-NO" dirty="0" smtClean="0"/>
              <a:t>Non-</a:t>
            </a:r>
            <a:r>
              <a:rPr lang="nb-NO" dirty="0" err="1" smtClean="0"/>
              <a:t>absolute</a:t>
            </a:r>
            <a:r>
              <a:rPr lang="nb-NO" dirty="0" smtClean="0"/>
              <a:t> </a:t>
            </a:r>
            <a:r>
              <a:rPr lang="nb-NO" dirty="0" err="1" smtClean="0"/>
              <a:t>authentication</a:t>
            </a:r>
            <a:r>
              <a:rPr lang="nb-NO" dirty="0" smtClean="0"/>
              <a:t>:</a:t>
            </a:r>
          </a:p>
          <a:p>
            <a:pPr lvl="1">
              <a:lnSpc>
                <a:spcPct val="100000"/>
              </a:lnSpc>
            </a:pPr>
            <a:r>
              <a:rPr lang="nb-NO" dirty="0" smtClean="0"/>
              <a:t>Timing</a:t>
            </a:r>
          </a:p>
          <a:p>
            <a:pPr lvl="1">
              <a:lnSpc>
                <a:spcPct val="100000"/>
              </a:lnSpc>
            </a:pPr>
            <a:r>
              <a:rPr lang="nb-NO" dirty="0" smtClean="0"/>
              <a:t>Files </a:t>
            </a:r>
            <a:r>
              <a:rPr lang="nb-NO" dirty="0" err="1" smtClean="0"/>
              <a:t>offered</a:t>
            </a:r>
            <a:endParaRPr lang="nb-NO" dirty="0" smtClean="0"/>
          </a:p>
          <a:p>
            <a:pPr lvl="1">
              <a:lnSpc>
                <a:spcPct val="100000"/>
              </a:lnSpc>
            </a:pPr>
            <a:r>
              <a:rPr lang="nb-NO" dirty="0" smtClean="0"/>
              <a:t>Sender</a:t>
            </a:r>
          </a:p>
          <a:p>
            <a:pPr>
              <a:lnSpc>
                <a:spcPct val="100000"/>
              </a:lnSpc>
            </a:pPr>
            <a:r>
              <a:rPr lang="nb-NO" dirty="0" smtClean="0"/>
              <a:t>Used for </a:t>
            </a:r>
            <a:r>
              <a:rPr lang="nb-NO" u="sng" dirty="0" smtClean="0">
                <a:solidFill>
                  <a:srgbClr val="0070C0"/>
                </a:solidFill>
              </a:rPr>
              <a:t>first </a:t>
            </a:r>
            <a:r>
              <a:rPr lang="nb-NO" u="sng" dirty="0" err="1" smtClean="0">
                <a:solidFill>
                  <a:srgbClr val="0070C0"/>
                </a:solidFill>
              </a:rPr>
              <a:t>interaction</a:t>
            </a:r>
            <a:r>
              <a:rPr lang="nb-NO" u="sng" dirty="0" smtClean="0">
                <a:solidFill>
                  <a:srgbClr val="0070C0"/>
                </a:solidFill>
              </a:rPr>
              <a:t> </a:t>
            </a:r>
            <a:r>
              <a:rPr lang="nb-NO" u="sng" dirty="0" err="1" smtClean="0">
                <a:solidFill>
                  <a:srgbClr val="0070C0"/>
                </a:solidFill>
              </a:rPr>
              <a:t>only</a:t>
            </a:r>
            <a:r>
              <a:rPr lang="nb-NO" dirty="0" smtClean="0"/>
              <a:t>!</a:t>
            </a:r>
          </a:p>
          <a:p>
            <a:pPr lvl="1">
              <a:lnSpc>
                <a:spcPct val="100000"/>
              </a:lnSpc>
            </a:pPr>
            <a:r>
              <a:rPr lang="nb-NO" dirty="0" smtClean="0"/>
              <a:t>First time </a:t>
            </a:r>
            <a:r>
              <a:rPr lang="nb-NO" dirty="0" err="1" smtClean="0"/>
              <a:t>communicating</a:t>
            </a:r>
            <a:endParaRPr lang="nb-NO" dirty="0" smtClean="0"/>
          </a:p>
          <a:p>
            <a:pPr lvl="1">
              <a:lnSpc>
                <a:spcPct val="100000"/>
              </a:lnSpc>
            </a:pPr>
            <a:r>
              <a:rPr lang="nb-NO" dirty="0" err="1" smtClean="0"/>
              <a:t>Share</a:t>
            </a:r>
            <a:r>
              <a:rPr lang="nb-NO" dirty="0" smtClean="0"/>
              <a:t> </a:t>
            </a:r>
            <a:r>
              <a:rPr lang="nb-NO" dirty="0" err="1" smtClean="0"/>
              <a:t>keys</a:t>
            </a:r>
            <a:endParaRPr lang="nb-NO" dirty="0"/>
          </a:p>
          <a:p>
            <a:pPr>
              <a:lnSpc>
                <a:spcPct val="100000"/>
              </a:lnSpc>
            </a:pPr>
            <a:r>
              <a:rPr lang="nb-NO" dirty="0" err="1" smtClean="0"/>
              <a:t>Authentication</a:t>
            </a:r>
            <a:r>
              <a:rPr lang="nb-NO" dirty="0" smtClean="0">
                <a:solidFill>
                  <a:srgbClr val="0070C0"/>
                </a:solidFill>
              </a:rPr>
              <a:t> </a:t>
            </a:r>
            <a:r>
              <a:rPr lang="nb-NO" u="sng" dirty="0" err="1" smtClean="0">
                <a:solidFill>
                  <a:srgbClr val="0070C0"/>
                </a:solidFill>
              </a:rPr>
              <a:t>dependant</a:t>
            </a:r>
            <a:r>
              <a:rPr lang="nb-NO" dirty="0" smtClean="0"/>
              <a:t> </a:t>
            </a:r>
            <a:r>
              <a:rPr lang="nb-NO" dirty="0" err="1" smtClean="0"/>
              <a:t>on</a:t>
            </a:r>
            <a:r>
              <a:rPr lang="nb-NO" dirty="0" smtClean="0"/>
              <a:t> </a:t>
            </a:r>
            <a:r>
              <a:rPr lang="nb-NO" dirty="0" smtClean="0">
                <a:solidFill>
                  <a:srgbClr val="0070C0"/>
                </a:solidFill>
              </a:rPr>
              <a:t>first trust:</a:t>
            </a:r>
          </a:p>
          <a:p>
            <a:pPr lvl="1">
              <a:lnSpc>
                <a:spcPct val="100000"/>
              </a:lnSpc>
            </a:pPr>
            <a:r>
              <a:rPr lang="nb-NO" dirty="0" smtClean="0"/>
              <a:t>Done </a:t>
            </a:r>
            <a:r>
              <a:rPr lang="nb-NO" dirty="0"/>
              <a:t>in person – </a:t>
            </a:r>
            <a:r>
              <a:rPr lang="nb-NO" dirty="0" smtClean="0">
                <a:solidFill>
                  <a:srgbClr val="0070C0"/>
                </a:solidFill>
              </a:rPr>
              <a:t>Best</a:t>
            </a:r>
            <a:r>
              <a:rPr lang="nb-NO" dirty="0" smtClean="0"/>
              <a:t>!</a:t>
            </a:r>
          </a:p>
        </p:txBody>
      </p:sp>
      <p:sp>
        <p:nvSpPr>
          <p:cNvPr id="6" name="Plassholder for lysbildenummer 5"/>
          <p:cNvSpPr>
            <a:spLocks noGrp="1"/>
          </p:cNvSpPr>
          <p:nvPr>
            <p:ph type="sldNum" sz="quarter" idx="12"/>
          </p:nvPr>
        </p:nvSpPr>
        <p:spPr/>
        <p:txBody>
          <a:bodyPr/>
          <a:lstStyle/>
          <a:p>
            <a:fld id="{9B62A642-5BE4-42F8-9ECB-DDEE0F44F686}" type="slidenum">
              <a:rPr lang="en-GB" sz="1600" smtClean="0"/>
              <a:t>5</a:t>
            </a:fld>
            <a:endParaRPr lang="en-GB" sz="1600"/>
          </a:p>
        </p:txBody>
      </p:sp>
      <p:pic>
        <p:nvPicPr>
          <p:cNvPr id="11266" name="Picture 2" descr="Image result for trust clipart">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86" t="11340" r="10926" b="11472"/>
          <a:stretch/>
        </p:blipFill>
        <p:spPr bwMode="auto">
          <a:xfrm>
            <a:off x="7795953" y="1947762"/>
            <a:ext cx="3308465" cy="3308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24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01839209"/>
              </p:ext>
            </p:extLst>
          </p:nvPr>
        </p:nvGraphicFramePr>
        <p:xfrm>
          <a:off x="2032000" y="231616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tel 5"/>
          <p:cNvSpPr>
            <a:spLocks noGrp="1"/>
          </p:cNvSpPr>
          <p:nvPr>
            <p:ph type="ctrTitle"/>
          </p:nvPr>
        </p:nvSpPr>
        <p:spPr/>
        <p:txBody>
          <a:bodyPr/>
          <a:lstStyle/>
          <a:p>
            <a:r>
              <a:rPr lang="nb-NO" dirty="0" smtClean="0"/>
              <a:t>Goals &amp; </a:t>
            </a:r>
            <a:r>
              <a:rPr lang="nb-NO" dirty="0" err="1" smtClean="0"/>
              <a:t>Contributions</a:t>
            </a:r>
            <a:endParaRPr lang="en-GB" dirty="0"/>
          </a:p>
        </p:txBody>
      </p:sp>
    </p:spTree>
    <p:extLst>
      <p:ext uri="{BB962C8B-B14F-4D97-AF65-F5344CB8AC3E}">
        <p14:creationId xmlns:p14="http://schemas.microsoft.com/office/powerpoint/2010/main" val="2709755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title"/>
          </p:nvPr>
        </p:nvSpPr>
        <p:spPr/>
        <p:txBody>
          <a:bodyPr/>
          <a:lstStyle/>
          <a:p>
            <a:r>
              <a:rPr lang="nb-NO" dirty="0" smtClean="0"/>
              <a:t>Goals</a:t>
            </a:r>
            <a:endParaRPr lang="en-GB" dirty="0"/>
          </a:p>
        </p:txBody>
      </p:sp>
      <p:sp>
        <p:nvSpPr>
          <p:cNvPr id="5" name="Plassholder for innhold 4"/>
          <p:cNvSpPr>
            <a:spLocks noGrp="1"/>
          </p:cNvSpPr>
          <p:nvPr>
            <p:ph idx="1"/>
          </p:nvPr>
        </p:nvSpPr>
        <p:spPr/>
        <p:txBody>
          <a:bodyPr>
            <a:normAutofit/>
          </a:bodyPr>
          <a:lstStyle/>
          <a:p>
            <a:pPr>
              <a:lnSpc>
                <a:spcPct val="200000"/>
              </a:lnSpc>
            </a:pPr>
            <a:r>
              <a:rPr lang="nb-NO" sz="2800" u="sng" dirty="0" err="1" smtClean="0">
                <a:solidFill>
                  <a:srgbClr val="0070C0"/>
                </a:solidFill>
              </a:rPr>
              <a:t>Improve</a:t>
            </a:r>
            <a:r>
              <a:rPr lang="nb-NO" sz="2800" dirty="0" smtClean="0"/>
              <a:t> </a:t>
            </a:r>
            <a:r>
              <a:rPr lang="nb-NO" sz="2800" dirty="0" err="1" smtClean="0"/>
              <a:t>security</a:t>
            </a:r>
            <a:r>
              <a:rPr lang="nb-NO" sz="2800" dirty="0" smtClean="0"/>
              <a:t> and </a:t>
            </a:r>
            <a:r>
              <a:rPr lang="nb-NO" sz="2800" dirty="0" err="1" smtClean="0"/>
              <a:t>ease</a:t>
            </a:r>
            <a:r>
              <a:rPr lang="nb-NO" sz="2800" dirty="0" smtClean="0"/>
              <a:t> </a:t>
            </a:r>
            <a:r>
              <a:rPr lang="nb-NO" sz="2800" dirty="0" err="1" smtClean="0"/>
              <a:t>of</a:t>
            </a:r>
            <a:r>
              <a:rPr lang="nb-NO" sz="2800" dirty="0" smtClean="0"/>
              <a:t> </a:t>
            </a:r>
            <a:r>
              <a:rPr lang="nb-NO" sz="2800" dirty="0" err="1" smtClean="0"/>
              <a:t>use</a:t>
            </a:r>
            <a:r>
              <a:rPr lang="nb-NO" sz="2800" dirty="0" smtClean="0"/>
              <a:t> for e-mail </a:t>
            </a:r>
            <a:r>
              <a:rPr lang="nb-NO" sz="2800" dirty="0" err="1" smtClean="0"/>
              <a:t>attachments</a:t>
            </a:r>
            <a:endParaRPr lang="nb-NO" sz="2800" dirty="0" smtClean="0"/>
          </a:p>
          <a:p>
            <a:pPr>
              <a:lnSpc>
                <a:spcPct val="200000"/>
              </a:lnSpc>
            </a:pPr>
            <a:r>
              <a:rPr lang="nb-NO" sz="2800" dirty="0" err="1" smtClean="0"/>
              <a:t>Minimize</a:t>
            </a:r>
            <a:r>
              <a:rPr lang="nb-NO" sz="2800" dirty="0" smtClean="0"/>
              <a:t> risk </a:t>
            </a:r>
            <a:r>
              <a:rPr lang="nb-NO" sz="2800" dirty="0" err="1" smtClean="0"/>
              <a:t>of</a:t>
            </a:r>
            <a:r>
              <a:rPr lang="nb-NO" sz="2800" dirty="0" smtClean="0"/>
              <a:t> </a:t>
            </a:r>
            <a:r>
              <a:rPr lang="nb-NO" sz="2800" dirty="0" err="1" smtClean="0"/>
              <a:t>leakage</a:t>
            </a:r>
            <a:r>
              <a:rPr lang="nb-NO" sz="2800" dirty="0" smtClean="0"/>
              <a:t> and </a:t>
            </a:r>
            <a:r>
              <a:rPr lang="nb-NO" sz="2800" dirty="0" err="1" smtClean="0"/>
              <a:t>exposure</a:t>
            </a:r>
            <a:r>
              <a:rPr lang="nb-NO" sz="2800" dirty="0" smtClean="0"/>
              <a:t> </a:t>
            </a:r>
            <a:r>
              <a:rPr lang="nb-NO" sz="2800" dirty="0" err="1" smtClean="0"/>
              <a:t>of</a:t>
            </a:r>
            <a:r>
              <a:rPr lang="nb-NO" sz="2800" dirty="0" smtClean="0"/>
              <a:t> personal </a:t>
            </a:r>
            <a:r>
              <a:rPr lang="nb-NO" sz="2800" dirty="0" smtClean="0"/>
              <a:t>data</a:t>
            </a:r>
            <a:endParaRPr lang="nb-NO" sz="2800" dirty="0" smtClean="0"/>
          </a:p>
          <a:p>
            <a:pPr>
              <a:lnSpc>
                <a:spcPct val="200000"/>
              </a:lnSpc>
            </a:pPr>
            <a:r>
              <a:rPr lang="nb-NO" dirty="0" err="1"/>
              <a:t>Create</a:t>
            </a:r>
            <a:r>
              <a:rPr lang="nb-NO" dirty="0"/>
              <a:t> a system </a:t>
            </a:r>
            <a:r>
              <a:rPr lang="nb-NO" dirty="0" err="1"/>
              <a:t>with</a:t>
            </a:r>
            <a:r>
              <a:rPr lang="nb-NO" dirty="0"/>
              <a:t> </a:t>
            </a:r>
            <a:r>
              <a:rPr lang="nb-NO" dirty="0" err="1"/>
              <a:t>focus</a:t>
            </a:r>
            <a:r>
              <a:rPr lang="nb-NO" dirty="0"/>
              <a:t> </a:t>
            </a:r>
            <a:r>
              <a:rPr lang="nb-NO" dirty="0" err="1"/>
              <a:t>on</a:t>
            </a:r>
            <a:r>
              <a:rPr lang="nb-NO" dirty="0"/>
              <a:t> </a:t>
            </a:r>
            <a:r>
              <a:rPr lang="nb-NO" dirty="0" err="1"/>
              <a:t>usability</a:t>
            </a:r>
            <a:r>
              <a:rPr lang="nb-NO" dirty="0"/>
              <a:t>, </a:t>
            </a:r>
            <a:r>
              <a:rPr lang="nb-NO" dirty="0" err="1"/>
              <a:t>privacy</a:t>
            </a:r>
            <a:r>
              <a:rPr lang="nb-NO" dirty="0"/>
              <a:t> and </a:t>
            </a:r>
            <a:r>
              <a:rPr lang="nb-NO" dirty="0" err="1" smtClean="0"/>
              <a:t>security</a:t>
            </a:r>
            <a:endParaRPr lang="nb-NO" sz="2800" dirty="0" smtClean="0"/>
          </a:p>
          <a:p>
            <a:pPr>
              <a:lnSpc>
                <a:spcPct val="200000"/>
              </a:lnSpc>
            </a:pPr>
            <a:r>
              <a:rPr lang="nb-NO" sz="2800" dirty="0" err="1" smtClean="0"/>
              <a:t>Create</a:t>
            </a:r>
            <a:r>
              <a:rPr lang="nb-NO" sz="2800" dirty="0" smtClean="0"/>
              <a:t> a prototype to show </a:t>
            </a:r>
            <a:r>
              <a:rPr lang="nb-NO" sz="2800" dirty="0" err="1" smtClean="0"/>
              <a:t>feasibility</a:t>
            </a:r>
            <a:endParaRPr lang="en-GB" sz="2800" dirty="0"/>
          </a:p>
        </p:txBody>
      </p:sp>
      <p:sp>
        <p:nvSpPr>
          <p:cNvPr id="7" name="Plassholder for lysbildenummer 6"/>
          <p:cNvSpPr>
            <a:spLocks noGrp="1"/>
          </p:cNvSpPr>
          <p:nvPr>
            <p:ph type="sldNum" sz="quarter" idx="12"/>
          </p:nvPr>
        </p:nvSpPr>
        <p:spPr/>
        <p:txBody>
          <a:bodyPr/>
          <a:lstStyle/>
          <a:p>
            <a:fld id="{9B62A642-5BE4-42F8-9ECB-DDEE0F44F686}" type="slidenum">
              <a:rPr lang="en-GB" sz="1600" smtClean="0"/>
              <a:t>7</a:t>
            </a:fld>
            <a:endParaRPr lang="en-GB" sz="1600"/>
          </a:p>
        </p:txBody>
      </p:sp>
    </p:spTree>
    <p:extLst>
      <p:ext uri="{BB962C8B-B14F-4D97-AF65-F5344CB8AC3E}">
        <p14:creationId xmlns:p14="http://schemas.microsoft.com/office/powerpoint/2010/main" val="3506715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Contributions</a:t>
            </a:r>
            <a:endParaRPr lang="en-GB" dirty="0"/>
          </a:p>
        </p:txBody>
      </p:sp>
      <p:sp>
        <p:nvSpPr>
          <p:cNvPr id="3" name="Plassholder for innhold 2"/>
          <p:cNvSpPr>
            <a:spLocks noGrp="1"/>
          </p:cNvSpPr>
          <p:nvPr>
            <p:ph idx="1"/>
          </p:nvPr>
        </p:nvSpPr>
        <p:spPr/>
        <p:txBody>
          <a:bodyPr>
            <a:noAutofit/>
          </a:bodyPr>
          <a:lstStyle/>
          <a:p>
            <a:pPr>
              <a:lnSpc>
                <a:spcPct val="150000"/>
              </a:lnSpc>
            </a:pPr>
            <a:r>
              <a:rPr lang="en-GB" sz="2800" dirty="0" smtClean="0"/>
              <a:t>New type of </a:t>
            </a:r>
            <a:r>
              <a:rPr lang="en-GB" sz="2800" dirty="0" smtClean="0"/>
              <a:t>system</a:t>
            </a:r>
            <a:endParaRPr lang="en-GB" sz="2800" dirty="0" smtClean="0"/>
          </a:p>
          <a:p>
            <a:pPr>
              <a:lnSpc>
                <a:spcPct val="150000"/>
              </a:lnSpc>
            </a:pPr>
            <a:r>
              <a:rPr lang="en-GB" dirty="0"/>
              <a:t>Client-only </a:t>
            </a:r>
            <a:r>
              <a:rPr lang="en-GB" dirty="0" smtClean="0"/>
              <a:t>development</a:t>
            </a:r>
            <a:endParaRPr lang="en-GB" sz="2800" dirty="0" smtClean="0"/>
          </a:p>
          <a:p>
            <a:pPr>
              <a:lnSpc>
                <a:spcPct val="150000"/>
              </a:lnSpc>
            </a:pPr>
            <a:r>
              <a:rPr lang="en-GB" dirty="0"/>
              <a:t>New perspective on e-mail </a:t>
            </a:r>
            <a:r>
              <a:rPr lang="en-GB" dirty="0" smtClean="0"/>
              <a:t>attachments</a:t>
            </a:r>
            <a:endParaRPr lang="en-GB" dirty="0" smtClean="0"/>
          </a:p>
          <a:p>
            <a:pPr>
              <a:lnSpc>
                <a:spcPct val="150000"/>
              </a:lnSpc>
            </a:pPr>
            <a:r>
              <a:rPr lang="en-GB" u="sng" dirty="0">
                <a:solidFill>
                  <a:srgbClr val="0070C0"/>
                </a:solidFill>
              </a:rPr>
              <a:t>Security to the </a:t>
            </a:r>
            <a:r>
              <a:rPr lang="en-GB" u="sng" dirty="0" smtClean="0">
                <a:solidFill>
                  <a:srgbClr val="0070C0"/>
                </a:solidFill>
              </a:rPr>
              <a:t>people</a:t>
            </a:r>
            <a:endParaRPr lang="en-GB" sz="2800" dirty="0" smtClean="0"/>
          </a:p>
          <a:p>
            <a:pPr>
              <a:lnSpc>
                <a:spcPct val="150000"/>
              </a:lnSpc>
            </a:pPr>
            <a:r>
              <a:rPr lang="en-GB" sz="2800" u="sng" dirty="0" err="1" smtClean="0">
                <a:solidFill>
                  <a:srgbClr val="0070C0"/>
                </a:solidFill>
              </a:rPr>
              <a:t>Serverless</a:t>
            </a:r>
            <a:r>
              <a:rPr lang="en-GB" sz="2800" u="sng" dirty="0" smtClean="0">
                <a:solidFill>
                  <a:srgbClr val="0070C0"/>
                </a:solidFill>
              </a:rPr>
              <a:t> </a:t>
            </a:r>
            <a:r>
              <a:rPr lang="en-GB" sz="2800" u="sng" dirty="0" smtClean="0">
                <a:solidFill>
                  <a:srgbClr val="0070C0"/>
                </a:solidFill>
              </a:rPr>
              <a:t>implementation</a:t>
            </a:r>
            <a:endParaRPr lang="en-GB" sz="2800" dirty="0" smtClean="0"/>
          </a:p>
          <a:p>
            <a:pPr>
              <a:lnSpc>
                <a:spcPct val="150000"/>
              </a:lnSpc>
            </a:pPr>
            <a:r>
              <a:rPr lang="nb-NO" dirty="0" err="1"/>
              <a:t>Decentralized</a:t>
            </a:r>
            <a:r>
              <a:rPr lang="nb-NO" dirty="0"/>
              <a:t> </a:t>
            </a:r>
            <a:r>
              <a:rPr lang="nb-NO" dirty="0" err="1" smtClean="0"/>
              <a:t>internet</a:t>
            </a:r>
            <a:endParaRPr lang="en-GB" sz="2800" dirty="0" smtClean="0"/>
          </a:p>
        </p:txBody>
      </p:sp>
      <p:sp>
        <p:nvSpPr>
          <p:cNvPr id="7" name="Plassholder for lysbildenummer 6"/>
          <p:cNvSpPr>
            <a:spLocks noGrp="1"/>
          </p:cNvSpPr>
          <p:nvPr>
            <p:ph type="sldNum" sz="quarter" idx="12"/>
          </p:nvPr>
        </p:nvSpPr>
        <p:spPr/>
        <p:txBody>
          <a:bodyPr/>
          <a:lstStyle/>
          <a:p>
            <a:fld id="{9B62A642-5BE4-42F8-9ECB-DDEE0F44F686}" type="slidenum">
              <a:rPr lang="en-GB" sz="1600" smtClean="0"/>
              <a:t>8</a:t>
            </a:fld>
            <a:endParaRPr lang="en-GB" sz="1600"/>
          </a:p>
        </p:txBody>
      </p:sp>
      <p:pic>
        <p:nvPicPr>
          <p:cNvPr id="9218" name="Picture 2" descr="Image result for security to everyone">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63" t="4613" r="24932" b="18088"/>
          <a:stretch/>
        </p:blipFill>
        <p:spPr bwMode="auto">
          <a:xfrm>
            <a:off x="8078870" y="2414998"/>
            <a:ext cx="3274930" cy="317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373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ctrTitle"/>
          </p:nvPr>
        </p:nvSpPr>
        <p:spPr/>
        <p:txBody>
          <a:bodyPr/>
          <a:lstStyle/>
          <a:p>
            <a:r>
              <a:rPr lang="nb-NO" dirty="0" err="1" smtClean="0"/>
              <a:t>Concepts</a:t>
            </a:r>
            <a:r>
              <a:rPr lang="nb-NO" dirty="0" smtClean="0"/>
              <a:t> &amp; Design</a:t>
            </a:r>
            <a:endParaRPr lang="en-GB" dirty="0"/>
          </a:p>
        </p:txBody>
      </p:sp>
      <p:sp>
        <p:nvSpPr>
          <p:cNvPr id="4" name="Undertittel 3"/>
          <p:cNvSpPr>
            <a:spLocks noGrp="1"/>
          </p:cNvSpPr>
          <p:nvPr>
            <p:ph type="subTitle" idx="1"/>
          </p:nvPr>
        </p:nvSpPr>
        <p:spPr/>
        <p:txBody>
          <a:bodyPr/>
          <a:lstStyle/>
          <a:p>
            <a:endParaRPr lang="en-GB"/>
          </a:p>
        </p:txBody>
      </p:sp>
      <p:pic>
        <p:nvPicPr>
          <p:cNvPr id="6146" name="Picture 2" descr="Image result for desig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934" y="3895784"/>
            <a:ext cx="3058132" cy="246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3383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ktor">
  <a:themeElements>
    <a:clrScheme name="Sek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k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k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13668</TotalTime>
  <Words>2210</Words>
  <Application>Microsoft Office PowerPoint</Application>
  <PresentationFormat>Widescreen</PresentationFormat>
  <Paragraphs>410</Paragraphs>
  <Slides>49</Slides>
  <Notes>25</Notes>
  <HiddenSlides>0</HiddenSlides>
  <MMClips>2</MMClips>
  <ScaleCrop>false</ScaleCrop>
  <HeadingPairs>
    <vt:vector size="6" baseType="variant">
      <vt:variant>
        <vt:lpstr>Brukte skrifter</vt:lpstr>
      </vt:variant>
      <vt:variant>
        <vt:i4>6</vt:i4>
      </vt:variant>
      <vt:variant>
        <vt:lpstr>Tema</vt:lpstr>
      </vt:variant>
      <vt:variant>
        <vt:i4>2</vt:i4>
      </vt:variant>
      <vt:variant>
        <vt:lpstr>Lysbildetitler</vt:lpstr>
      </vt:variant>
      <vt:variant>
        <vt:i4>49</vt:i4>
      </vt:variant>
    </vt:vector>
  </HeadingPairs>
  <TitlesOfParts>
    <vt:vector size="57" baseType="lpstr">
      <vt:lpstr>Arial</vt:lpstr>
      <vt:lpstr>Calibri</vt:lpstr>
      <vt:lpstr>Calibri Light</vt:lpstr>
      <vt:lpstr>Century Gothic</vt:lpstr>
      <vt:lpstr>Wingdings</vt:lpstr>
      <vt:lpstr>Wingdings 3</vt:lpstr>
      <vt:lpstr>Office-tema</vt:lpstr>
      <vt:lpstr>Sektor</vt:lpstr>
      <vt:lpstr>Direct File Transfer System via WebRTC</vt:lpstr>
      <vt:lpstr>Introduction</vt:lpstr>
      <vt:lpstr>      Key points</vt:lpstr>
      <vt:lpstr>Use cases</vt:lpstr>
      <vt:lpstr>Trust &amp; Authentication</vt:lpstr>
      <vt:lpstr>Goals &amp; Contributions</vt:lpstr>
      <vt:lpstr>Goals</vt:lpstr>
      <vt:lpstr>Contributions</vt:lpstr>
      <vt:lpstr>Concepts &amp; Design</vt:lpstr>
      <vt:lpstr>Trust system</vt:lpstr>
      <vt:lpstr>Authentication</vt:lpstr>
      <vt:lpstr>Implementation</vt:lpstr>
      <vt:lpstr>Technology</vt:lpstr>
      <vt:lpstr>Modes</vt:lpstr>
      <vt:lpstr>Usability evaluation</vt:lpstr>
      <vt:lpstr>Transfer speed &amp; efficiency</vt:lpstr>
      <vt:lpstr>Demonstrations</vt:lpstr>
      <vt:lpstr>ACS Demo</vt:lpstr>
      <vt:lpstr>PowerPoint-presentasjon</vt:lpstr>
      <vt:lpstr>Serverless Demo</vt:lpstr>
      <vt:lpstr>PowerPoint-presentasjon</vt:lpstr>
      <vt:lpstr>Evaluation &amp; Comparison</vt:lpstr>
      <vt:lpstr>Evaluation</vt:lpstr>
      <vt:lpstr>SendIt threat evaluation</vt:lpstr>
      <vt:lpstr>Comparison</vt:lpstr>
      <vt:lpstr>E-mail threat 1</vt:lpstr>
      <vt:lpstr>E-mail threat 2</vt:lpstr>
      <vt:lpstr>E-mail threat 3</vt:lpstr>
      <vt:lpstr>E-mail attachment issues</vt:lpstr>
      <vt:lpstr>False end-to-end encryption</vt:lpstr>
      <vt:lpstr>Threat comparison</vt:lpstr>
      <vt:lpstr>Conclusion</vt:lpstr>
      <vt:lpstr>Created a prototype (SendIt)</vt:lpstr>
      <vt:lpstr>Reduced attack surface</vt:lpstr>
      <vt:lpstr>Easy to use</vt:lpstr>
      <vt:lpstr>System Limitations</vt:lpstr>
      <vt:lpstr>Simple system focused on security</vt:lpstr>
      <vt:lpstr>References</vt:lpstr>
      <vt:lpstr>PowerPoint-presentasjon</vt:lpstr>
      <vt:lpstr>PowerPoint-presentasjon</vt:lpstr>
      <vt:lpstr>PowerPoint-presentasjon</vt:lpstr>
      <vt:lpstr>PowerPoint-presentasjon</vt:lpstr>
      <vt:lpstr>PowerPoint-presentasjon</vt:lpstr>
      <vt:lpstr>Appendix</vt:lpstr>
      <vt:lpstr>Experiments</vt:lpstr>
      <vt:lpstr>Goals</vt:lpstr>
      <vt:lpstr>Contribution to SendIt</vt:lpstr>
      <vt:lpstr>Method</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Robin Lunde</dc:creator>
  <cp:lastModifiedBy>Robin Lunde</cp:lastModifiedBy>
  <cp:revision>166</cp:revision>
  <cp:lastPrinted>2018-07-29T23:49:17Z</cp:lastPrinted>
  <dcterms:created xsi:type="dcterms:W3CDTF">2018-07-16T12:54:41Z</dcterms:created>
  <dcterms:modified xsi:type="dcterms:W3CDTF">2018-07-30T01:03:12Z</dcterms:modified>
</cp:coreProperties>
</file>